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9"/>
  </p:notesMasterIdLst>
  <p:sldIdLst>
    <p:sldId id="306" r:id="rId2"/>
    <p:sldId id="307" r:id="rId3"/>
    <p:sldId id="322" r:id="rId4"/>
    <p:sldId id="308" r:id="rId5"/>
    <p:sldId id="309" r:id="rId6"/>
    <p:sldId id="305" r:id="rId7"/>
    <p:sldId id="262" r:id="rId8"/>
    <p:sldId id="323" r:id="rId9"/>
    <p:sldId id="284" r:id="rId10"/>
    <p:sldId id="265" r:id="rId11"/>
    <p:sldId id="294" r:id="rId12"/>
    <p:sldId id="319" r:id="rId13"/>
    <p:sldId id="320" r:id="rId14"/>
    <p:sldId id="292" r:id="rId15"/>
    <p:sldId id="260" r:id="rId16"/>
    <p:sldId id="282" r:id="rId17"/>
    <p:sldId id="310" r:id="rId18"/>
    <p:sldId id="311" r:id="rId19"/>
    <p:sldId id="312" r:id="rId20"/>
    <p:sldId id="313" r:id="rId21"/>
    <p:sldId id="314" r:id="rId22"/>
    <p:sldId id="317" r:id="rId23"/>
    <p:sldId id="293" r:id="rId24"/>
    <p:sldId id="303" r:id="rId25"/>
    <p:sldId id="304" r:id="rId26"/>
    <p:sldId id="324" r:id="rId27"/>
    <p:sldId id="325" r:id="rId28"/>
    <p:sldId id="326" r:id="rId29"/>
    <p:sldId id="299" r:id="rId30"/>
    <p:sldId id="266" r:id="rId31"/>
    <p:sldId id="270" r:id="rId32"/>
    <p:sldId id="269" r:id="rId33"/>
    <p:sldId id="271" r:id="rId34"/>
    <p:sldId id="296" r:id="rId35"/>
    <p:sldId id="297" r:id="rId36"/>
    <p:sldId id="318" r:id="rId37"/>
    <p:sldId id="302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707F"/>
    <a:srgbClr val="33CCFF"/>
    <a:srgbClr val="242424"/>
    <a:srgbClr val="2121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0" autoAdjust="0"/>
  </p:normalViewPr>
  <p:slideViewPr>
    <p:cSldViewPr>
      <p:cViewPr>
        <p:scale>
          <a:sx n="66" d="100"/>
          <a:sy n="66" d="100"/>
        </p:scale>
        <p:origin x="-1930" y="-3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015F8-18AA-4855-98B3-0E33A947DE23}" type="datetimeFigureOut">
              <a:rPr lang="fr-FR" smtClean="0"/>
              <a:pPr/>
              <a:t>24/09/2019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4FAA-DC51-436A-9373-97A0347E48D7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MRI = magnetic resonance imagery</a:t>
            </a:r>
            <a:endParaRPr lang="fr-FR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B8460-0177-FC47-BD0D-1CFCF980119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975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30 to 60 min </a:t>
            </a:r>
            <a:r>
              <a:rPr lang="fr-FR" dirty="0" smtClean="0">
                <a:sym typeface="Wingdings" pitchFamily="2" charset="2"/>
              </a:rPr>
              <a:t> in </a:t>
            </a:r>
            <a:r>
              <a:rPr lang="fr-FR" dirty="0" err="1" smtClean="0">
                <a:sym typeface="Wingdings" pitchFamily="2" charset="2"/>
              </a:rPr>
              <a:t>fact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lesser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better</a:t>
            </a:r>
            <a:r>
              <a:rPr lang="fr-FR" dirty="0" smtClean="0">
                <a:sym typeface="Wingdings" pitchFamily="2" charset="2"/>
              </a:rPr>
              <a:t>!</a:t>
            </a:r>
          </a:p>
          <a:p>
            <a:endParaRPr lang="fr-FR" dirty="0" smtClean="0">
              <a:sym typeface="Wingdings" pitchFamily="2" charset="2"/>
            </a:endParaRPr>
          </a:p>
          <a:p>
            <a:r>
              <a:rPr lang="fr-FR" dirty="0" err="1" smtClean="0">
                <a:sym typeface="Wingdings" pitchFamily="2" charset="2"/>
              </a:rPr>
              <a:t>Little</a:t>
            </a:r>
            <a:r>
              <a:rPr lang="fr-FR" dirty="0" smtClean="0">
                <a:sym typeface="Wingdings" pitchFamily="2" charset="2"/>
              </a:rPr>
              <a:t> intro story </a:t>
            </a:r>
            <a:r>
              <a:rPr lang="fr-FR" dirty="0" err="1" smtClean="0">
                <a:sym typeface="Wingdings" pitchFamily="2" charset="2"/>
              </a:rPr>
              <a:t>with</a:t>
            </a:r>
            <a:r>
              <a:rPr lang="fr-FR" baseline="0" dirty="0" smtClean="0">
                <a:sym typeface="Wingdings" pitchFamily="2" charset="2"/>
              </a:rPr>
              <a:t> </a:t>
            </a:r>
            <a:r>
              <a:rPr lang="fr-FR" baseline="0" smtClean="0">
                <a:sym typeface="Wingdings" pitchFamily="2" charset="2"/>
              </a:rPr>
              <a:t>pictures</a:t>
            </a:r>
            <a:r>
              <a:rPr lang="fr-FR" smtClean="0">
                <a:sym typeface="Wingdings" pitchFamily="2" charset="2"/>
              </a:rPr>
              <a:t>?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/>
              <a:t>Show </a:t>
            </a:r>
            <a:r>
              <a:rPr lang="fr-FR" dirty="0" err="1" smtClean="0"/>
              <a:t>old</a:t>
            </a:r>
            <a:r>
              <a:rPr lang="fr-FR" dirty="0" smtClean="0"/>
              <a:t> and new machines (</a:t>
            </a:r>
            <a:r>
              <a:rPr lang="fr-FR" dirty="0" err="1" smtClean="0"/>
              <a:t>opportunity</a:t>
            </a:r>
            <a:r>
              <a:rPr lang="fr-FR" dirty="0" smtClean="0"/>
              <a:t> to </a:t>
            </a:r>
            <a:r>
              <a:rPr lang="fr-FR" dirty="0" err="1" smtClean="0"/>
              <a:t>introduce</a:t>
            </a:r>
            <a:r>
              <a:rPr lang="fr-FR" dirty="0" smtClean="0"/>
              <a:t> the machines </a:t>
            </a:r>
            <a:r>
              <a:rPr lang="fr-FR" dirty="0" err="1" smtClean="0"/>
              <a:t>names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Or the story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for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slide</a:t>
            </a:r>
            <a:r>
              <a:rPr lang="fr-FR" dirty="0" smtClean="0"/>
              <a:t>,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Thermoplastic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solidifies! </a:t>
            </a:r>
            <a:r>
              <a:rPr lang="fr-FR" dirty="0" err="1" smtClean="0"/>
              <a:t>Although</a:t>
            </a:r>
            <a:r>
              <a:rPr lang="fr-FR" dirty="0" smtClean="0"/>
              <a:t> </a:t>
            </a:r>
            <a:r>
              <a:rPr lang="fr-FR" dirty="0" err="1" smtClean="0"/>
              <a:t>probably</a:t>
            </a:r>
            <a:r>
              <a:rPr lang="fr-FR" dirty="0" smtClean="0"/>
              <a:t> the </a:t>
            </a:r>
            <a:r>
              <a:rPr lang="fr-FR" dirty="0" err="1" smtClean="0"/>
              <a:t>most</a:t>
            </a:r>
            <a:r>
              <a:rPr lang="fr-FR" dirty="0" smtClean="0"/>
              <a:t> efficient </a:t>
            </a:r>
            <a:r>
              <a:rPr lang="fr-FR" dirty="0" err="1" smtClean="0"/>
              <a:t>method</a:t>
            </a:r>
            <a:r>
              <a:rPr lang="fr-FR" dirty="0" smtClean="0"/>
              <a:t>,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say</a:t>
            </a:r>
            <a:r>
              <a:rPr lang="fr-FR" dirty="0" smtClean="0"/>
              <a:t> </a:t>
            </a:r>
            <a:r>
              <a:rPr lang="fr-FR" dirty="0" err="1" smtClean="0"/>
              <a:t>we’re</a:t>
            </a:r>
            <a:r>
              <a:rPr lang="fr-FR" baseline="0" dirty="0" smtClean="0"/>
              <a:t> not sure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totally</a:t>
            </a:r>
            <a:r>
              <a:rPr lang="fr-FR" baseline="0" dirty="0" smtClean="0"/>
              <a:t> OK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patients </a:t>
            </a:r>
            <a:r>
              <a:rPr lang="fr-FR" baseline="0" dirty="0" err="1" smtClean="0"/>
              <a:t>who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difficulties</a:t>
            </a:r>
            <a:r>
              <a:rPr lang="fr-FR" baseline="0" dirty="0" smtClean="0"/>
              <a:t> to express consent. There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recent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shown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efficient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eliminating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 motion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efficiency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thus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don’t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),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believe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looks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in practice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but more </a:t>
            </a:r>
            <a:r>
              <a:rPr lang="fr-FR" baseline="0" dirty="0" err="1" smtClean="0"/>
              <a:t>industrialized</a:t>
            </a:r>
            <a:r>
              <a:rPr lang="fr-FR" baseline="0" dirty="0" smtClean="0"/>
              <a:t> model.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 smtClean="0"/>
              <a:t> an </a:t>
            </a:r>
            <a:r>
              <a:rPr lang="fr-FR" dirty="0" err="1" smtClean="0"/>
              <a:t>outsider’s</a:t>
            </a:r>
            <a:r>
              <a:rPr lang="fr-FR" dirty="0" smtClean="0"/>
              <a:t> point of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look </a:t>
            </a:r>
            <a:r>
              <a:rPr lang="fr-FR" dirty="0" err="1" smtClean="0"/>
              <a:t>like</a:t>
            </a:r>
            <a:r>
              <a:rPr lang="fr-FR" dirty="0" smtClean="0"/>
              <a:t> a bit </a:t>
            </a:r>
            <a:r>
              <a:rPr lang="fr-FR" dirty="0" err="1" smtClean="0"/>
              <a:t>crazy</a:t>
            </a:r>
            <a:r>
              <a:rPr lang="fr-FR" dirty="0" smtClean="0"/>
              <a:t> </a:t>
            </a:r>
            <a:r>
              <a:rPr lang="fr-FR" dirty="0" err="1" smtClean="0"/>
              <a:t>heh</a:t>
            </a:r>
            <a:r>
              <a:rPr lang="fr-FR" dirty="0" smtClean="0"/>
              <a:t>, 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dirty="0" err="1" smtClean="0"/>
              <a:t>bad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movie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physician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suffocate</a:t>
            </a:r>
            <a:r>
              <a:rPr lang="fr-FR" dirty="0" smtClean="0"/>
              <a:t> the patient! ;-) Of course </a:t>
            </a:r>
            <a:r>
              <a:rPr lang="fr-FR" dirty="0" err="1" smtClean="0"/>
              <a:t>that’s</a:t>
            </a:r>
            <a:r>
              <a:rPr lang="fr-FR" dirty="0" smtClean="0"/>
              <a:t> not the case, and </a:t>
            </a:r>
            <a:r>
              <a:rPr lang="fr-FR" dirty="0" err="1" smtClean="0"/>
              <a:t>it’s</a:t>
            </a:r>
            <a:r>
              <a:rPr lang="fr-FR" dirty="0" smtClean="0"/>
              <a:t> a </a:t>
            </a:r>
            <a:r>
              <a:rPr lang="fr-FR" dirty="0" err="1" smtClean="0"/>
              <a:t>very</a:t>
            </a:r>
            <a:r>
              <a:rPr lang="fr-FR" dirty="0" smtClean="0"/>
              <a:t> good setup </a:t>
            </a:r>
            <a:r>
              <a:rPr lang="fr-FR" dirty="0" err="1" smtClean="0"/>
              <a:t>stabilizing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whole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understandable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 patient </a:t>
            </a:r>
            <a:r>
              <a:rPr lang="fr-FR" baseline="0" dirty="0" err="1" smtClean="0"/>
              <a:t>who’s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cognitively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autonomous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procedure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euphemism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baseline="0" dirty="0" err="1" smtClean="0"/>
              <a:t>Inflatable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pillows</a:t>
            </a:r>
            <a:r>
              <a:rPr lang="fr-FR" baseline="0" dirty="0" smtClean="0"/>
              <a:t> look for us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a good compromise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discomfort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movement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reduction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RT Pro Siemens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talking</a:t>
            </a:r>
            <a:r>
              <a:rPr lang="fr-FR" dirty="0" smtClean="0"/>
              <a:t> about acquisition,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talk a bit about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 I promise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how I came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new MRI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. So,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dirty="0" smtClean="0"/>
              <a:t>I </a:t>
            </a:r>
            <a:r>
              <a:rPr lang="fr-FR" dirty="0" err="1" smtClean="0"/>
              <a:t>am</a:t>
            </a:r>
            <a:r>
              <a:rPr lang="fr-FR" dirty="0" smtClean="0"/>
              <a:t> an </a:t>
            </a:r>
            <a:r>
              <a:rPr lang="fr-FR" dirty="0" err="1" smtClean="0"/>
              <a:t>analyst</a:t>
            </a:r>
            <a:r>
              <a:rPr lang="fr-FR" dirty="0" smtClean="0"/>
              <a:t>, I </a:t>
            </a:r>
            <a:r>
              <a:rPr lang="fr-FR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educated</a:t>
            </a:r>
            <a:r>
              <a:rPr lang="fr-FR" baseline="0" dirty="0" smtClean="0"/>
              <a:t> to do analyses,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I </a:t>
            </a:r>
            <a:r>
              <a:rPr lang="fr-FR" baseline="0" dirty="0" err="1" smtClean="0"/>
              <a:t>usually</a:t>
            </a:r>
            <a:r>
              <a:rPr lang="fr-FR" baseline="0" dirty="0" smtClean="0"/>
              <a:t> do.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quickly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how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: a </a:t>
            </a:r>
            <a:r>
              <a:rPr lang="fr-FR" baseline="0" dirty="0" err="1" smtClean="0"/>
              <a:t>common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framework</a:t>
            </a:r>
            <a:r>
              <a:rPr lang="fr-FR" baseline="0" dirty="0" smtClean="0"/>
              <a:t> for MRI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follows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bunch</a:t>
            </a:r>
            <a:r>
              <a:rPr lang="fr-FR" baseline="0" dirty="0" smtClean="0"/>
              <a:t> of fMRI </a:t>
            </a:r>
            <a:r>
              <a:rPr lang="fr-FR" baseline="0" dirty="0" err="1" smtClean="0"/>
              <a:t>timeseries</a:t>
            </a:r>
            <a:r>
              <a:rPr lang="fr-FR" baseline="0" dirty="0" smtClean="0"/>
              <a:t>, one per </a:t>
            </a:r>
            <a:r>
              <a:rPr lang="fr-FR" baseline="0" dirty="0" err="1" smtClean="0"/>
              <a:t>subject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preprocess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matrices, and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maybe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a bit of </a:t>
            </a:r>
            <a:r>
              <a:rPr lang="fr-FR" baseline="0" dirty="0" err="1" smtClean="0"/>
              <a:t>magic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use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Tested</a:t>
            </a:r>
            <a:r>
              <a:rPr lang="fr-FR" dirty="0" smtClean="0"/>
              <a:t> on 100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and about 400 more sessions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dirty="0" smtClean="0">
                <a:solidFill>
                  <a:schemeClr val="accent1"/>
                </a:solidFill>
              </a:rPr>
              <a:t>TODO: UPDATE with latest more simple protocol! But T2 is missing!</a:t>
            </a: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That’s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 for instance, 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population of patients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disorders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intrinsic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resting</a:t>
            </a:r>
            <a:r>
              <a:rPr lang="fr-FR" baseline="0" dirty="0" smtClean="0"/>
              <a:t> state networks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clinical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assessment</a:t>
            </a:r>
            <a:r>
              <a:rPr lang="fr-FR" baseline="0" dirty="0" smtClean="0"/>
              <a:t> score for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discriminating</a:t>
            </a:r>
            <a:r>
              <a:rPr lang="fr-FR" baseline="0" dirty="0" smtClean="0"/>
              <a:t> networks and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high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 score (CRS-R total score) </a:t>
            </a:r>
            <a:r>
              <a:rPr lang="fr-FR" baseline="0" dirty="0" err="1" smtClean="0"/>
              <a:t>were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auditory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visual</a:t>
            </a:r>
            <a:r>
              <a:rPr lang="fr-FR" baseline="0" dirty="0" smtClean="0"/>
              <a:t> networks. </a:t>
            </a:r>
            <a:r>
              <a:rPr lang="fr-FR" baseline="0" dirty="0" err="1" smtClean="0"/>
              <a:t>Based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2 networks,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made a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 SVM model, to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MCS and VS/UWS. </a:t>
            </a:r>
            <a:r>
              <a:rPr lang="fr-FR" dirty="0" smtClean="0"/>
              <a:t>One line per </a:t>
            </a:r>
            <a:r>
              <a:rPr lang="fr-FR" dirty="0" err="1" smtClean="0"/>
              <a:t>subject</a:t>
            </a:r>
            <a:r>
              <a:rPr lang="fr-FR" dirty="0" smtClean="0"/>
              <a:t>. The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classification </a:t>
            </a:r>
            <a:r>
              <a:rPr lang="fr-FR" baseline="0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boundaries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reduced</a:t>
            </a:r>
            <a:r>
              <a:rPr lang="fr-FR" baseline="0" dirty="0" smtClean="0"/>
              <a:t> by PCA in 3D.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nice</a:t>
            </a:r>
            <a:r>
              <a:rPr lang="fr-FR" baseline="0" dirty="0" smtClean="0"/>
              <a:t>, the classifier </a:t>
            </a:r>
            <a:r>
              <a:rPr lang="fr-FR" baseline="0" dirty="0" err="1" smtClean="0"/>
              <a:t>correctly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all the patients. And the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tested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reproduced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blindly</a:t>
            </a:r>
            <a:r>
              <a:rPr lang="fr-FR" baseline="0" dirty="0" smtClean="0"/>
              <a:t> on a test </a:t>
            </a:r>
            <a:r>
              <a:rPr lang="fr-FR" baseline="0" dirty="0" err="1" smtClean="0"/>
              <a:t>dataset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centers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Awesome</a:t>
            </a:r>
            <a:r>
              <a:rPr lang="fr-FR" baseline="0" dirty="0" smtClean="0"/>
              <a:t>! But do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elephant</a:t>
            </a:r>
            <a:r>
              <a:rPr lang="fr-FR" baseline="0" dirty="0" smtClean="0"/>
              <a:t> in the room?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22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in the test/validation data! This </a:t>
            </a:r>
            <a:r>
              <a:rPr lang="fr-FR" baseline="0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a good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 by </a:t>
            </a:r>
            <a:r>
              <a:rPr lang="fr-FR" baseline="0" dirty="0" err="1" smtClean="0"/>
              <a:t>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statistical</a:t>
            </a:r>
            <a:r>
              <a:rPr lang="fr-FR" baseline="0" dirty="0" smtClean="0"/>
              <a:t> standard!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do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little</a:t>
            </a:r>
            <a:r>
              <a:rPr lang="fr-FR" baseline="0" dirty="0" smtClean="0"/>
              <a:t>?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wondered</a:t>
            </a:r>
            <a:r>
              <a:rPr lang="fr-FR" dirty="0" smtClean="0"/>
              <a:t> about </a:t>
            </a:r>
            <a:r>
              <a:rPr lang="fr-FR" dirty="0" err="1" smtClean="0"/>
              <a:t>this</a:t>
            </a:r>
            <a:r>
              <a:rPr lang="fr-FR" dirty="0" smtClean="0"/>
              <a:t> issue and </a:t>
            </a:r>
            <a:r>
              <a:rPr lang="fr-FR" dirty="0" err="1" smtClean="0"/>
              <a:t>tried</a:t>
            </a:r>
            <a:r>
              <a:rPr lang="fr-FR" dirty="0" smtClean="0"/>
              <a:t> to </a:t>
            </a:r>
            <a:r>
              <a:rPr lang="fr-FR" dirty="0" err="1" smtClean="0"/>
              <a:t>identify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limit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size.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first </a:t>
            </a:r>
            <a:r>
              <a:rPr lang="fr-FR" baseline="0" dirty="0" err="1" smtClean="0"/>
              <a:t>idea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acquire</a:t>
            </a:r>
            <a:r>
              <a:rPr lang="fr-FR" baseline="0" dirty="0" smtClean="0"/>
              <a:t> more patients? </a:t>
            </a:r>
            <a:r>
              <a:rPr lang="fr-FR" dirty="0" smtClean="0"/>
              <a:t>OECD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spending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mostly</a:t>
            </a:r>
            <a:r>
              <a:rPr lang="fr-FR" baseline="0" dirty="0" smtClean="0"/>
              <a:t> stable. So all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good, right? </a:t>
            </a:r>
            <a:r>
              <a:rPr lang="fr-FR" baseline="0" dirty="0" err="1" smtClean="0"/>
              <a:t>Wrong</a:t>
            </a:r>
            <a:r>
              <a:rPr lang="fr-FR" baseline="0" dirty="0" smtClean="0"/>
              <a:t>!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the populations </a:t>
            </a:r>
            <a:r>
              <a:rPr lang="fr-FR" baseline="0" dirty="0" err="1" smtClean="0"/>
              <a:t>evolution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worldwide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more and more people, and more and more </a:t>
            </a:r>
            <a:r>
              <a:rPr lang="fr-FR" baseline="0" dirty="0" err="1" smtClean="0"/>
              <a:t>aged</a:t>
            </a:r>
            <a:r>
              <a:rPr lang="fr-FR" baseline="0" dirty="0" smtClean="0"/>
              <a:t>! So to </a:t>
            </a:r>
            <a:r>
              <a:rPr lang="fr-FR" baseline="0" dirty="0" err="1" smtClean="0"/>
              <a:t>maintain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services,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mechanically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! If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stays</a:t>
            </a:r>
            <a:r>
              <a:rPr lang="fr-FR" baseline="0" dirty="0" smtClean="0"/>
              <a:t> constant,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cut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!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in addition to </a:t>
            </a:r>
            <a:r>
              <a:rPr lang="fr-FR" baseline="0" dirty="0" err="1" smtClean="0"/>
              <a:t>politics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superficially</a:t>
            </a:r>
            <a:r>
              <a:rPr lang="fr-FR" baseline="0" dirty="0" smtClean="0"/>
              <a:t> but not </a:t>
            </a:r>
            <a:r>
              <a:rPr lang="fr-FR" baseline="0" dirty="0" err="1" smtClean="0"/>
              <a:t>necessarily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effectively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fee</a:t>
            </a:r>
            <a:r>
              <a:rPr lang="fr-FR" baseline="0" dirty="0" smtClean="0"/>
              <a:t>-for-service, … So as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 time </a:t>
            </a:r>
            <a:r>
              <a:rPr lang="fr-FR" baseline="0" dirty="0" err="1" smtClean="0"/>
              <a:t>nor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> limitation </a:t>
            </a:r>
            <a:r>
              <a:rPr lang="fr-FR" dirty="0" err="1" smtClean="0"/>
              <a:t>is</a:t>
            </a:r>
            <a:r>
              <a:rPr lang="fr-FR" dirty="0" smtClean="0"/>
              <a:t> motion &amp; </a:t>
            </a:r>
            <a:r>
              <a:rPr lang="fr-FR" dirty="0" err="1" smtClean="0"/>
              <a:t>sedation</a:t>
            </a:r>
            <a:r>
              <a:rPr lang="fr-FR" dirty="0" smtClean="0"/>
              <a:t>,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are </a:t>
            </a:r>
            <a:r>
              <a:rPr lang="fr-FR" dirty="0" err="1" smtClean="0"/>
              <a:t>linked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here are cutting edge, they are stable but preliminary results, full studies will be published once we have acquired a few more patients and controls to reach enough sample size. Hence you will mostly see first-level analyses here.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then</a:t>
            </a:r>
            <a:r>
              <a:rPr lang="fr-FR" dirty="0" smtClean="0"/>
              <a:t> do </a:t>
            </a:r>
            <a:r>
              <a:rPr lang="fr-FR" dirty="0" err="1" smtClean="0"/>
              <a:t>fixel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, graph </a:t>
            </a:r>
            <a:r>
              <a:rPr lang="fr-FR" baseline="0" dirty="0" err="1" smtClean="0"/>
              <a:t>theory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r>
              <a:rPr lang="fr-FR" baseline="0" dirty="0" smtClean="0"/>
              <a:t>Note the NO ACT! No structural </a:t>
            </a:r>
            <a:r>
              <a:rPr lang="fr-FR" baseline="0" dirty="0" err="1" smtClean="0"/>
              <a:t>constraint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… REF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multi-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I’ll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dirty="0" smtClean="0"/>
              <a:t> a bit how </a:t>
            </a: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feel</a:t>
            </a:r>
            <a:r>
              <a:rPr lang="fr-FR" baseline="0" dirty="0" smtClean="0"/>
              <a:t> free to </a:t>
            </a:r>
            <a:r>
              <a:rPr lang="fr-FR" baseline="0" dirty="0" err="1" smtClean="0"/>
              <a:t>consult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for the full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, notes and </a:t>
            </a:r>
            <a:r>
              <a:rPr lang="fr-FR" baseline="0" dirty="0" err="1" smtClean="0"/>
              <a:t>bibliography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93956"/>
            <a:ext cx="7358063" cy="4414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667866" y="0"/>
            <a:ext cx="10479731" cy="6991945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917620" y="-23078"/>
            <a:ext cx="12582764" cy="7083681"/>
            <a:chOff x="-1" y="0"/>
            <a:chExt cx="17895485" cy="10074567"/>
          </a:xfrm>
        </p:grpSpPr>
        <p:sp>
          <p:nvSpPr>
            <p:cNvPr id="131" name="Triangle isocèle 17"/>
            <p:cNvSpPr/>
            <p:nvPr/>
          </p:nvSpPr>
          <p:spPr>
            <a:xfrm rot="5400000">
              <a:off x="2357792" y="-2357793"/>
              <a:ext cx="10074567" cy="1479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" y="18025"/>
                    <a:pt x="4" y="14450"/>
                    <a:pt x="6" y="10875"/>
                  </a:cubicBezTo>
                  <a:lnTo>
                    <a:pt x="8054" y="0"/>
                  </a:lnTo>
                  <a:lnTo>
                    <a:pt x="21600" y="18354"/>
                  </a:lnTo>
                  <a:lnTo>
                    <a:pt x="21600" y="2159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FA4B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Triangle isocèle 18"/>
            <p:cNvSpPr/>
            <p:nvPr/>
          </p:nvSpPr>
          <p:spPr>
            <a:xfrm rot="16200000" flipH="1">
              <a:off x="12111915" y="1249648"/>
              <a:ext cx="5804143" cy="5762998"/>
            </a:xfrm>
            <a:prstGeom prst="triangle">
              <a:avLst/>
            </a:pr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3186816" y="4333915"/>
            <a:ext cx="5622330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r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86816" y="497986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36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0956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s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189601" y="-4617"/>
            <a:ext cx="9478575" cy="6867233"/>
            <a:chOff x="0" y="0"/>
            <a:chExt cx="13480639" cy="9766731"/>
          </a:xfrm>
        </p:grpSpPr>
        <p:sp>
          <p:nvSpPr>
            <p:cNvPr id="144" name="Triangle rectangle 13"/>
            <p:cNvSpPr/>
            <p:nvPr/>
          </p:nvSpPr>
          <p:spPr>
            <a:xfrm rot="10800000" flipH="1">
              <a:off x="1" y="0"/>
              <a:ext cx="9033644" cy="454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Triangle rectangle 12"/>
            <p:cNvSpPr/>
            <p:nvPr/>
          </p:nvSpPr>
          <p:spPr>
            <a:xfrm>
              <a:off x="0" y="2978283"/>
              <a:ext cx="13480639" cy="678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52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57199" y="4142325"/>
            <a:ext cx="5622330" cy="567350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199" y="478827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49" name="Image 11" descr="Image 1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6795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3428141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59" name="Image 9" descr="Image 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73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27071" y="1210025"/>
            <a:ext cx="1689860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3" descr="Image 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780310" y="2856460"/>
            <a:ext cx="3583381" cy="1145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572428" cy="928694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24/09/2019</a:t>
            </a:fld>
            <a:endParaRPr lang="fr-FR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24/09/2019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0531" y="203273"/>
            <a:ext cx="6858002" cy="457438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8728" y="1571612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79B51C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24/09/2019</a:t>
            </a:fld>
            <a:endParaRPr lang="fr-FR" dirty="0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28"/>
          <p:cNvGrpSpPr/>
          <p:nvPr userDrawn="1"/>
        </p:nvGrpSpPr>
        <p:grpSpPr>
          <a:xfrm>
            <a:off x="0" y="3035331"/>
            <a:ext cx="9145410" cy="3830235"/>
            <a:chOff x="0" y="2271293"/>
            <a:chExt cx="9145410" cy="2872676"/>
          </a:xfrm>
        </p:grpSpPr>
        <p:sp>
          <p:nvSpPr>
            <p:cNvPr id="28" name="Triangle rectangle 26"/>
            <p:cNvSpPr/>
            <p:nvPr userDrawn="1"/>
          </p:nvSpPr>
          <p:spPr>
            <a:xfrm>
              <a:off x="0" y="2271293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007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rectangle 26"/>
            <p:cNvSpPr/>
            <p:nvPr userDrawn="1"/>
          </p:nvSpPr>
          <p:spPr>
            <a:xfrm flipH="1">
              <a:off x="3434225" y="2271762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5FA4B0">
                <a:alpha val="7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riangle isocèle 3"/>
            <p:cNvSpPr/>
            <p:nvPr userDrawn="1"/>
          </p:nvSpPr>
          <p:spPr>
            <a:xfrm>
              <a:off x="3434225" y="4568825"/>
              <a:ext cx="2276960" cy="574676"/>
            </a:xfrm>
            <a:prstGeom prst="triangle">
              <a:avLst>
                <a:gd name="adj" fmla="val 49701"/>
              </a:avLst>
            </a:prstGeom>
            <a:solidFill>
              <a:srgbClr val="00707F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dirty="0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691899" y="31375"/>
            <a:ext cx="1608293" cy="911983"/>
            <a:chOff x="4312859" y="31375"/>
            <a:chExt cx="1392269" cy="911983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64400"/>
            <a:stretch/>
          </p:blipFill>
          <p:spPr>
            <a:xfrm>
              <a:off x="4312859" y="31375"/>
              <a:ext cx="1392269" cy="251191"/>
            </a:xfrm>
            <a:prstGeom prst="rect">
              <a:avLst/>
            </a:prstGeom>
          </p:spPr>
        </p:pic>
        <p:pic>
          <p:nvPicPr>
            <p:cNvPr id="11" name="Google Shape;100;p13"/>
            <p:cNvPicPr preferRelativeResize="0">
              <a:picLocks noChangeAspect="1"/>
            </p:cNvPicPr>
            <p:nvPr userDrawn="1"/>
          </p:nvPicPr>
          <p:blipFill rotWithShape="1">
            <a:blip r:embed="rId3" cstate="print">
              <a:alphaModFix/>
            </a:blip>
            <a:srcRect t="14325" b="14859"/>
            <a:stretch/>
          </p:blipFill>
          <p:spPr>
            <a:xfrm>
              <a:off x="4450869" y="253994"/>
              <a:ext cx="1120520" cy="6893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01;p13" descr="logowhite"/>
          <p:cNvPicPr preferRelativeResize="0">
            <a:picLocks noChangeAspect="1"/>
          </p:cNvPicPr>
          <p:nvPr userDrawn="1"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3206306" y="114695"/>
            <a:ext cx="861638" cy="78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3"/>
          <p:cNvPicPr preferRelativeResize="0">
            <a:picLocks noChangeAspect="1"/>
          </p:cNvPicPr>
          <p:nvPr userDrawn="1"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7209572" y="116632"/>
            <a:ext cx="1322868" cy="86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3324"/>
          <a:stretch/>
        </p:blipFill>
        <p:spPr>
          <a:xfrm>
            <a:off x="251520" y="116632"/>
            <a:ext cx="2383844" cy="720079"/>
          </a:xfrm>
          <a:prstGeom prst="rect">
            <a:avLst/>
          </a:prstGeom>
        </p:spPr>
      </p:pic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445224"/>
            <a:ext cx="3419872" cy="1412776"/>
          </a:xfr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</a:t>
            </a:r>
            <a:r>
              <a:rPr lang="en-US" sz="2000" b="0" dirty="0" err="1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Liège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1" hasCustomPrompt="1"/>
          </p:nvPr>
        </p:nvSpPr>
        <p:spPr>
          <a:xfrm>
            <a:off x="5508105" y="5445224"/>
            <a:ext cx="3635896" cy="1412776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venue</a:t>
            </a:r>
            <a:br>
              <a:rPr lang="fr-FR" dirty="0" smtClean="0"/>
            </a:br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place and date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2" hasCustomPrompt="1"/>
          </p:nvPr>
        </p:nvSpPr>
        <p:spPr>
          <a:xfrm>
            <a:off x="1331913" y="3717032"/>
            <a:ext cx="6264275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authors</a:t>
            </a:r>
            <a:r>
              <a:rPr lang="fr-FR" dirty="0" smtClean="0"/>
              <a:t> </a:t>
            </a:r>
            <a:r>
              <a:rPr lang="fr-FR" dirty="0" err="1" smtClean="0"/>
              <a:t>list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64697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0" y="836712"/>
            <a:ext cx="9144000" cy="0"/>
          </a:xfrm>
          <a:prstGeom prst="line">
            <a:avLst/>
          </a:prstGeom>
          <a:ln>
            <a:solidFill>
              <a:srgbClr val="0070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557616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>
            <a:noAutofit/>
          </a:bodyPr>
          <a:lstStyle>
            <a:lvl1pPr algn="l" defTabSz="609578">
              <a:defRPr sz="4000" b="1">
                <a:solidFill>
                  <a:srgbClr val="00707F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pic>
        <p:nvPicPr>
          <p:cNvPr id="10" name="Image 9" descr="Image 9"/>
          <p:cNvPicPr>
            <a:picLocks noChangeAspect="1"/>
          </p:cNvPicPr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/>
          </p:cNvSpPr>
          <p:nvPr userDrawn="1"/>
        </p:nvSpPr>
        <p:spPr>
          <a:xfrm>
            <a:off x="8366846" y="6490215"/>
            <a:ext cx="319955" cy="3231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09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353F1-2B7E-4B44-81D0-DC9446FF7657}" type="slidenum">
              <a:rPr kumimoji="0" lang="fr-FR" sz="15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609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5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75875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1591717" y="431602"/>
            <a:ext cx="8719840" cy="581322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697015" y="3536156"/>
            <a:ext cx="4257245" cy="283964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572000" y="625079"/>
            <a:ext cx="4125516" cy="275034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1669851" y="625078"/>
            <a:ext cx="8425160" cy="561677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transition spd="med"/>
  <p:hf hdr="0" ftr="0" dt="0"/>
  <p:txStyles>
    <p:titleStyle>
      <a:lvl1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lrq3000/spm_auto_reorient_coregiste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-60159" y="1313586"/>
            <a:ext cx="9251092" cy="16958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clinical and research 3T MRI protocol under 30 minutes</a:t>
            </a:r>
            <a:endParaRPr lang="en-US" b="0" dirty="0">
              <a:solidFill>
                <a:schemeClr val="tx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5427721"/>
            <a:ext cx="3468130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</a:p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Liège,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926227" y="5427721"/>
            <a:ext cx="4217773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b="0" dirty="0" smtClean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CME 2019</a:t>
            </a: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Dortmund, September 23</a:t>
            </a:r>
            <a:r>
              <a:rPr lang="en-US" sz="2000" b="0" baseline="3000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2019</a:t>
            </a:r>
            <a:endParaRPr lang="en-US" sz="18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0122" y="3053606"/>
            <a:ext cx="65237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 </a:t>
            </a:r>
            <a:r>
              <a:rPr lang="fr-BE" sz="1600" u="sng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Larroque</a:t>
            </a:r>
            <a:r>
              <a:rPr lang="fr-BE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 Carrière, C Martial, S </a:t>
            </a:r>
            <a:r>
              <a:rPr lang="fr-BE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Laureys</a:t>
            </a:r>
            <a:endParaRPr lang="fr-BE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BE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github.com/LRQ3000/</a:t>
            </a:r>
            <a:r>
              <a:rPr lang="fr-BE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mri_protocol</a:t>
            </a:r>
            <a:endParaRPr lang="fr-B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27687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Yes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it’s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possible!)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THEMATRIXNEO\Desktop\CME2019\res\content_img-01-siemens-magnetomvi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703530"/>
            <a:ext cx="2069976" cy="19406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12360" y="4370717"/>
            <a:ext cx="133164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V1.0.2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01863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20472" y="6525344"/>
            <a:ext cx="299758" cy="318353"/>
          </a:xfrm>
        </p:spPr>
        <p:txBody>
          <a:bodyPr/>
          <a:lstStyle/>
          <a:p>
            <a:fld id="{E1B353F1-2B7E-4B44-81D0-DC9446FF7657}" type="slidenum">
              <a:rPr lang="fr-FR" sz="16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fr-FR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624"/>
            <a:ext cx="912909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9552" y="4653136"/>
            <a:ext cx="53285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Optimizations</a:t>
            </a:r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3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b700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30dir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 b1000 64dir, b2000 64dir.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b1000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quality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fr-FR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small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 TE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),</a:t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others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TE 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SMS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x4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Partial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fourier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7/8 (warning: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prevents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mrdegibbs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!)</a:t>
            </a:r>
            <a:endParaRPr lang="fr-FR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6570742"/>
            <a:ext cx="194421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Dhollander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et al, 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2251514"/>
            <a:ext cx="36004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3000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6136" y="4653136"/>
            <a:ext cx="3347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Great for: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Clinical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tissue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assessment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under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varying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diffusion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bvals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Worst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case: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degrades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to single-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(structural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unnecessary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383356" y="182487"/>
            <a:ext cx="7933059" cy="567349"/>
          </a:xfrm>
        </p:spPr>
        <p:txBody>
          <a:bodyPr>
            <a:noAutofit/>
          </a:bodyPr>
          <a:lstStyle/>
          <a:p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Clinical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: FLAIR, SWI, T2, ASL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1641" y="5754893"/>
            <a:ext cx="15121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FLAIR</a:t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3:12, 1mm³</a:t>
            </a:r>
            <a:endParaRPr lang="fr-FR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02365"/>
            <a:ext cx="395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4082" y="4314733"/>
            <a:ext cx="1584176" cy="184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6043" y="980728"/>
            <a:ext cx="2088232" cy="271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187406" y="3666661"/>
            <a:ext cx="45610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                    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mIP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3:57, 0.6x0.6x2mm³</a:t>
            </a:r>
            <a:endParaRPr lang="fr-FR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92034" y="6074863"/>
            <a:ext cx="24801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T2-TSE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1:21, 0.4x0.4x4.0mm³</a:t>
            </a:r>
            <a:endParaRPr lang="fr-FR" sz="2000" b="1" dirty="0" smtClean="0">
              <a:solidFill>
                <a:schemeClr val="accent1"/>
              </a:solidFill>
            </a:endParaRP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002365"/>
            <a:ext cx="222414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2266" y="4302967"/>
            <a:ext cx="1430134" cy="181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516216" y="6064260"/>
            <a:ext cx="19442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PC-ASL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2:17, 3mm³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b="1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:</a:t>
            </a:r>
            <a:br>
              <a:rPr lang="fr-FR" sz="2800" dirty="0" smtClean="0"/>
            </a:br>
            <a:r>
              <a:rPr lang="fr-FR" sz="2000" dirty="0" smtClean="0"/>
              <a:t>GRAPPA x </a:t>
            </a:r>
            <a:r>
              <a:rPr lang="fr-FR" sz="2000" dirty="0" err="1" smtClean="0"/>
              <a:t>multiband</a:t>
            </a:r>
            <a:r>
              <a:rPr lang="fr-FR" sz="2000" dirty="0" smtClean="0"/>
              <a:t> (SMS)</a:t>
            </a:r>
            <a:r>
              <a:rPr lang="fr-CH" sz="2000" baseline="30000" dirty="0" smtClean="0">
                <a:solidFill>
                  <a:srgbClr val="006A72"/>
                </a:solidFill>
              </a:rPr>
              <a:t>[1]</a:t>
            </a:r>
            <a:r>
              <a:rPr lang="fr-CH" sz="2000" dirty="0" smtClean="0">
                <a:solidFill>
                  <a:srgbClr val="006A72"/>
                </a:solidFill>
              </a:rPr>
              <a:t> </a:t>
            </a:r>
            <a:r>
              <a:rPr lang="fr-CH" sz="2000" dirty="0" smtClean="0">
                <a:solidFill>
                  <a:schemeClr val="tx1"/>
                </a:solidFill>
              </a:rPr>
              <a:t>= max x6 no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dirty="0" smtClean="0">
                <a:solidFill>
                  <a:schemeClr val="tx1"/>
                </a:solidFill>
              </a:rPr>
              <a:t>, x8 </a:t>
            </a:r>
            <a:r>
              <a:rPr lang="fr-CH" sz="2000" dirty="0" err="1" smtClean="0">
                <a:solidFill>
                  <a:schemeClr val="tx1"/>
                </a:solidFill>
              </a:rPr>
              <a:t>with</a:t>
            </a:r>
            <a:r>
              <a:rPr lang="fr-CH" sz="2000" dirty="0" smtClean="0">
                <a:solidFill>
                  <a:schemeClr val="tx1"/>
                </a:solidFill>
              </a:rPr>
              <a:t>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baseline="30000" dirty="0" smtClean="0">
                <a:solidFill>
                  <a:srgbClr val="006A72"/>
                </a:solidFill>
              </a:rPr>
              <a:t> [2,3,4] </a:t>
            </a:r>
            <a:r>
              <a:rPr lang="fr-CH" sz="2000" baseline="30000" dirty="0" smtClean="0">
                <a:solidFill>
                  <a:schemeClr val="tx1"/>
                </a:solidFill>
              </a:rPr>
              <a:t/>
            </a:r>
            <a:br>
              <a:rPr lang="fr-CH" sz="2000" baseline="30000" dirty="0" smtClean="0">
                <a:solidFill>
                  <a:schemeClr val="tx1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endParaRPr lang="fr-FR" sz="2400" baseline="30000" dirty="0" smtClean="0"/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MP2RAGE FLAWS, multi-</a:t>
            </a:r>
            <a:r>
              <a:rPr lang="fr-FR" sz="2000" dirty="0" err="1" smtClean="0"/>
              <a:t>shell</a:t>
            </a:r>
            <a:r>
              <a:rPr lang="fr-FR" sz="2000" dirty="0" smtClean="0"/>
              <a:t> DTI, multi-band BOLD</a:t>
            </a:r>
            <a:endParaRPr lang="fr-FR" sz="2400" dirty="0" smtClean="0"/>
          </a:p>
          <a:p>
            <a:pPr lvl="1"/>
            <a:r>
              <a:rPr lang="fr-FR" sz="2800" dirty="0" smtClean="0"/>
              <a:t>Fine-</a:t>
            </a:r>
            <a:r>
              <a:rPr lang="fr-FR" sz="2800" dirty="0" err="1" smtClean="0"/>
              <a:t>tuning</a:t>
            </a:r>
            <a:r>
              <a:rPr lang="fr-FR" sz="2800" dirty="0" smtClean="0"/>
              <a:t>: </a:t>
            </a:r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BOLD flip angle, time of inversion, </a:t>
            </a:r>
            <a:r>
              <a:rPr lang="fr-FR" sz="2000" dirty="0" err="1" smtClean="0"/>
              <a:t>bandwidth</a:t>
            </a:r>
            <a:r>
              <a:rPr lang="fr-FR" sz="2000" dirty="0" smtClean="0"/>
              <a:t>, </a:t>
            </a:r>
            <a:r>
              <a:rPr lang="fr-FR" sz="2000" dirty="0" err="1" smtClean="0"/>
              <a:t>filters</a:t>
            </a:r>
            <a:r>
              <a:rPr lang="fr-FR" sz="2000" dirty="0" smtClean="0"/>
              <a:t>, …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-36512" y="6381328"/>
            <a:ext cx="918051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practicalfmri.blogspot.com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Preibisch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One, 2015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Todd,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NeuroImage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2016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Smith, 2018, 10.1016/j.mri.2018.06.013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THEMATRIXNEO\Desktop\CME2019\res\MultiBand-SENSE_Principle (1).jpg"/>
          <p:cNvPicPr>
            <a:picLocks noChangeAspect="1" noChangeArrowheads="1"/>
          </p:cNvPicPr>
          <p:nvPr/>
        </p:nvPicPr>
        <p:blipFill>
          <a:blip r:embed="rId3" cstate="print"/>
          <a:srcRect l="2531" t="3720" r="4218" b="3720"/>
          <a:stretch>
            <a:fillRect/>
          </a:stretch>
        </p:blipFill>
        <p:spPr bwMode="auto">
          <a:xfrm>
            <a:off x="3335074" y="2288108"/>
            <a:ext cx="5125357" cy="230749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686800" cy="557616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Protocol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err="1" smtClean="0">
                <a:solidFill>
                  <a:srgbClr val="00707F"/>
                </a:solidFill>
              </a:rPr>
              <a:t>Maximize</a:t>
            </a:r>
            <a:r>
              <a:rPr lang="fr-FR" sz="2000" b="1" dirty="0" smtClean="0">
                <a:solidFill>
                  <a:srgbClr val="00707F"/>
                </a:solidFill>
              </a:rPr>
              <a:t> speed </a:t>
            </a:r>
            <a:r>
              <a:rPr lang="fr-FR" sz="1800" dirty="0" smtClean="0">
                <a:solidFill>
                  <a:schemeClr val="tx1"/>
                </a:solidFill>
              </a:rPr>
              <a:t>(motion </a:t>
            </a:r>
            <a:r>
              <a:rPr lang="fr-FR" sz="1800" dirty="0" err="1" smtClean="0">
                <a:solidFill>
                  <a:schemeClr val="tx1"/>
                </a:solidFill>
              </a:rPr>
              <a:t>resilience</a:t>
            </a:r>
            <a:r>
              <a:rPr lang="fr-FR" sz="1800" dirty="0" smtClean="0">
                <a:solidFill>
                  <a:schemeClr val="tx1"/>
                </a:solidFill>
              </a:rPr>
              <a:t>, </a:t>
            </a:r>
            <a:r>
              <a:rPr lang="fr-FR" sz="1800" dirty="0" err="1" smtClean="0">
                <a:solidFill>
                  <a:schemeClr val="tx1"/>
                </a:solidFill>
              </a:rPr>
              <a:t>avoids</a:t>
            </a:r>
            <a:r>
              <a:rPr lang="fr-FR" sz="1800" dirty="0" smtClean="0">
                <a:solidFill>
                  <a:schemeClr val="tx1"/>
                </a:solidFill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</a:rPr>
              <a:t>sedation</a:t>
            </a:r>
            <a:r>
              <a:rPr lang="fr-FR" sz="1800" dirty="0" smtClean="0">
                <a:solidFill>
                  <a:schemeClr val="tx1"/>
                </a:solidFill>
              </a:rPr>
              <a:t> &amp; </a:t>
            </a:r>
            <a:r>
              <a:rPr lang="fr-FR" sz="1800" dirty="0" err="1" smtClean="0">
                <a:solidFill>
                  <a:schemeClr val="tx1"/>
                </a:solidFill>
              </a:rPr>
              <a:t>reacquisitions</a:t>
            </a:r>
            <a:r>
              <a:rPr lang="fr-FR" sz="1800" dirty="0" smtClean="0">
                <a:solidFill>
                  <a:schemeClr val="tx1"/>
                </a:solidFill>
              </a:rPr>
              <a:t>)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Acquire</a:t>
            </a:r>
            <a:r>
              <a:rPr lang="fr-FR" sz="2000" dirty="0" smtClean="0">
                <a:solidFill>
                  <a:schemeClr val="tx1"/>
                </a:solidFill>
              </a:rPr>
              <a:t> BOLD first (</a:t>
            </a:r>
            <a:r>
              <a:rPr lang="fr-FR" sz="2000" dirty="0" err="1" smtClean="0">
                <a:solidFill>
                  <a:schemeClr val="tx1"/>
                </a:solidFill>
              </a:rPr>
              <a:t>unlikely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sedated</a:t>
            </a:r>
            <a:r>
              <a:rPr lang="fr-FR" sz="2000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Conditional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naming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smtClean="0">
                <a:solidFill>
                  <a:srgbClr val="00707F"/>
                </a:solidFill>
              </a:rPr>
              <a:t>3D Head </a:t>
            </a:r>
            <a:r>
              <a:rPr lang="fr-FR" sz="2000" b="1" dirty="0" err="1" smtClean="0">
                <a:solidFill>
                  <a:srgbClr val="00707F"/>
                </a:solidFill>
              </a:rPr>
              <a:t>immobilizer</a:t>
            </a:r>
            <a:endParaRPr lang="fr-FR" sz="2000" b="1" dirty="0" smtClean="0">
              <a:solidFill>
                <a:srgbClr val="00707F"/>
              </a:solidFill>
            </a:endParaRPr>
          </a:p>
          <a:p>
            <a:pPr lvl="2">
              <a:buNone/>
            </a:pPr>
            <a:r>
              <a:rPr lang="fr-FR" sz="2000" dirty="0" smtClean="0">
                <a:solidFill>
                  <a:srgbClr val="00707F"/>
                </a:solidFill>
              </a:rPr>
              <a:t/>
            </a:r>
            <a:br>
              <a:rPr lang="fr-FR" sz="2000" dirty="0" smtClean="0">
                <a:solidFill>
                  <a:srgbClr val="00707F"/>
                </a:solidFill>
              </a:rPr>
            </a:b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pillows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2476" y="3140968"/>
            <a:ext cx="1728192" cy="1728192"/>
          </a:xfrm>
          <a:prstGeom prst="rect">
            <a:avLst/>
          </a:prstGeom>
          <a:noFill/>
        </p:spPr>
      </p:pic>
      <p:pic>
        <p:nvPicPr>
          <p:cNvPr id="6" name="Picture 5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 l="4724"/>
          <a:stretch>
            <a:fillRect/>
          </a:stretch>
        </p:blipFill>
        <p:spPr bwMode="auto">
          <a:xfrm>
            <a:off x="4067944" y="3212976"/>
            <a:ext cx="1646540" cy="1728192"/>
          </a:xfrm>
          <a:prstGeom prst="rect">
            <a:avLst/>
          </a:prstGeom>
          <a:noFill/>
        </p:spPr>
      </p:pic>
      <p:pic>
        <p:nvPicPr>
          <p:cNvPr id="7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63164" y="3429000"/>
            <a:ext cx="1835696" cy="1771201"/>
          </a:xfrm>
          <a:prstGeom prst="rect">
            <a:avLst/>
          </a:prstGeom>
          <a:noFill/>
        </p:spPr>
      </p:pic>
      <p:pic>
        <p:nvPicPr>
          <p:cNvPr id="4098" name="Picture 2" descr="C:\Users\THEMATRIXNEO\Downloads\télécharge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5410200"/>
            <a:ext cx="3162300" cy="1447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51920" y="450912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here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MultiPad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6464369"/>
            <a:ext cx="2587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it-IT" sz="1200" dirty="0" smtClean="0">
                <a:latin typeface="Arial" pitchFamily="34" charset="0"/>
                <a:cs typeface="Arial" pitchFamily="34" charset="0"/>
              </a:rPr>
              <a:t> Yamamura &amp; Inatomi et al, 2018</a:t>
            </a:r>
            <a:endParaRPr lang="fr-FR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51520" y="877174"/>
            <a:ext cx="8892480" cy="579218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Cutting-edge research MRI under clinical constraints possible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Quality-speed trade-off can be an opportunity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</a:t>
            </a:r>
            <a:br>
              <a:rPr lang="en-US" sz="2400" dirty="0" smtClean="0">
                <a:solidFill>
                  <a:srgbClr val="00707F"/>
                </a:solidFill>
              </a:rPr>
            </a:br>
            <a:r>
              <a:rPr lang="en-US" sz="1800" dirty="0" smtClean="0"/>
              <a:t>(dynamic connectivity, multi-tissues unconstrained DTI, …)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</a:t>
            </a:r>
            <a:r>
              <a:rPr lang="en-US" sz="2400" b="1" dirty="0" smtClean="0">
                <a:solidFill>
                  <a:srgbClr val="00707F"/>
                </a:solidFill>
              </a:rPr>
              <a:t>avoiding sedation</a:t>
            </a:r>
          </a:p>
          <a:p>
            <a:r>
              <a:rPr lang="en-US" sz="2400" dirty="0" smtClean="0"/>
              <a:t>Future: compressed sensing, quantitative MRI,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  <a:r>
              <a:rPr lang="en-US" sz="2400" dirty="0" smtClean="0"/>
              <a:t>, AI reconstruction</a:t>
            </a:r>
            <a:endParaRPr lang="en-US" sz="2400" baseline="30000" dirty="0" smtClean="0">
              <a:solidFill>
                <a:srgbClr val="00707F"/>
              </a:solidFill>
            </a:endParaRP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Font typeface="Wingdings"/>
              <a:buChar char="à"/>
            </a:pPr>
            <a:r>
              <a:rPr lang="en-US" sz="2400" dirty="0" smtClean="0"/>
              <a:t>Full protocol for Siemens Vida (need SMS license)</a:t>
            </a:r>
            <a:br>
              <a:rPr lang="en-US" sz="2400" dirty="0" smtClean="0"/>
            </a:br>
            <a:r>
              <a:rPr lang="en-US" sz="2400" dirty="0" smtClean="0"/>
              <a:t>&amp; bibliography: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github.com/LRQ3000/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mri_protocol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&amp; analysis scripts: </a:t>
            </a:r>
            <a:r>
              <a:rPr lang="fr-FR" sz="1800" dirty="0" smtClean="0">
                <a:solidFill>
                  <a:schemeClr val="tx1"/>
                </a:solidFill>
              </a:rPr>
              <a:t>github.com/LRQ3000/</a:t>
            </a:r>
            <a:r>
              <a:rPr lang="fr-FR" sz="1800" dirty="0" err="1" smtClean="0">
                <a:solidFill>
                  <a:schemeClr val="tx1"/>
                </a:solidFill>
              </a:rPr>
              <a:t>csg_mri_pipelines</a:t>
            </a:r>
            <a:endParaRPr lang="fr-FR" sz="2400" dirty="0" smtClean="0">
              <a:solidFill>
                <a:schemeClr val="tx1"/>
              </a:solidFill>
            </a:endParaRPr>
          </a:p>
          <a:p>
            <a:pPr>
              <a:buFont typeface="Wingdings"/>
              <a:buChar char="à"/>
            </a:pPr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9659" y="3915054"/>
            <a:ext cx="2280253" cy="17101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7544" y="6608385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THEMATRIXNEO\Downloads\9c456af3db523890f929fd9405e0c9db.media_.600x4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3573016"/>
            <a:ext cx="2880320" cy="206903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98" y="1916832"/>
            <a:ext cx="5622330" cy="1180331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attention!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1"/>
          </p:nvPr>
        </p:nvSpPr>
        <p:spPr>
          <a:xfrm>
            <a:off x="2915816" y="4293096"/>
            <a:ext cx="3384376" cy="1368152"/>
          </a:xfrm>
        </p:spPr>
        <p:txBody>
          <a:bodyPr>
            <a:noAutofit/>
          </a:bodyPr>
          <a:lstStyle/>
          <a:p>
            <a:pPr algn="ctr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Huge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thanks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to Jean-Marc Léonard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Siemens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Healthineers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Nathalie Maquet and the Liège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Hospital’s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radiology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department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team and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their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support!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0119" y="3140968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github.com/LRQ3000/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mri_protocol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3645024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Basic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analysis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scripts: github.com/LRQ3000/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csg_mri_pipelines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C:\git\Presentations\PhD-committee-2019\res\Logos\Logos_FNRS\FRS-FNR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694220"/>
            <a:ext cx="1656184" cy="1047148"/>
          </a:xfrm>
          <a:prstGeom prst="rect">
            <a:avLst/>
          </a:prstGeom>
          <a:noFill/>
        </p:spPr>
      </p:pic>
      <p:pic>
        <p:nvPicPr>
          <p:cNvPr id="13" name="Picture 3" descr="C:\git\Presentations\PhD-committee-2019\res\Logos\CH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1947" y="5733256"/>
            <a:ext cx="1962053" cy="1124744"/>
          </a:xfrm>
          <a:prstGeom prst="rect">
            <a:avLst/>
          </a:prstGeom>
          <a:noFill/>
        </p:spPr>
      </p:pic>
      <p:pic>
        <p:nvPicPr>
          <p:cNvPr id="14" name="Picture 5" descr="C:\git\Presentations\PhD-committee-2019\res\Logos\GIGA Consciousness\OFFICIAL\GIGA_Consciousness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764704"/>
            <a:ext cx="2879725" cy="106997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Bonus </a:t>
            </a:r>
            <a:r>
              <a:rPr lang="fr-FR" dirty="0" err="1" smtClean="0"/>
              <a:t>slides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229601" cy="492809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Great polyvalence, for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and </a:t>
            </a:r>
            <a:r>
              <a:rPr lang="fr-FR" dirty="0" err="1" smtClean="0"/>
              <a:t>clinical</a:t>
            </a:r>
            <a:r>
              <a:rPr lang="fr-FR" dirty="0" smtClean="0"/>
              <a:t> </a:t>
            </a:r>
            <a:r>
              <a:rPr lang="fr-FR" dirty="0" err="1" smtClean="0"/>
              <a:t>purposes</a:t>
            </a:r>
            <a:endParaRPr lang="fr-FR" dirty="0" smtClean="0"/>
          </a:p>
          <a:p>
            <a:r>
              <a:rPr lang="fr-FR" dirty="0" err="1" smtClean="0">
                <a:solidFill>
                  <a:srgbClr val="00707F"/>
                </a:solidFill>
              </a:rPr>
              <a:t>Wide</a:t>
            </a:r>
            <a:r>
              <a:rPr lang="fr-FR" dirty="0" smtClean="0">
                <a:solidFill>
                  <a:srgbClr val="00707F"/>
                </a:solidFill>
              </a:rPr>
              <a:t> </a:t>
            </a:r>
            <a:r>
              <a:rPr lang="fr-FR" dirty="0" err="1" smtClean="0">
                <a:solidFill>
                  <a:srgbClr val="00707F"/>
                </a:solidFill>
              </a:rPr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contrasts</a:t>
            </a:r>
            <a:r>
              <a:rPr lang="fr-FR" dirty="0" smtClean="0"/>
              <a:t>: structural/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anatomy</a:t>
            </a:r>
            <a:r>
              <a:rPr lang="fr-FR" dirty="0" smtClean="0"/>
              <a:t>/</a:t>
            </a:r>
            <a:r>
              <a:rPr lang="fr-FR" dirty="0" err="1" smtClean="0"/>
              <a:t>connectivity</a:t>
            </a:r>
            <a:r>
              <a:rPr lang="fr-FR" dirty="0" smtClean="0"/>
              <a:t>, </a:t>
            </a:r>
            <a:r>
              <a:rPr lang="fr-FR" dirty="0" err="1" smtClean="0"/>
              <a:t>blood</a:t>
            </a:r>
            <a:r>
              <a:rPr lang="fr-FR" dirty="0" smtClean="0"/>
              <a:t> flow, </a:t>
            </a:r>
            <a:r>
              <a:rPr lang="fr-FR" dirty="0" err="1" smtClean="0"/>
              <a:t>lesions</a:t>
            </a:r>
            <a:r>
              <a:rPr lang="fr-FR" dirty="0" smtClean="0"/>
              <a:t>, etc.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clinical</a:t>
            </a:r>
            <a:r>
              <a:rPr lang="fr-FR" dirty="0" smtClean="0"/>
              <a:t> vs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are </a:t>
            </a:r>
            <a:r>
              <a:rPr lang="fr-FR" dirty="0" err="1" smtClean="0"/>
              <a:t>different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solidFill>
                  <a:srgbClr val="00707F"/>
                </a:solidFill>
              </a:rPr>
              <a:t>Limited acquisition time</a:t>
            </a:r>
            <a:r>
              <a:rPr lang="fr-FR" dirty="0" smtClean="0"/>
              <a:t> (30 to 60 min) vs </a:t>
            </a:r>
            <a:r>
              <a:rPr lang="fr-FR" dirty="0" err="1" smtClean="0"/>
              <a:t>virtually</a:t>
            </a:r>
            <a:r>
              <a:rPr lang="fr-FR" dirty="0" smtClean="0"/>
              <a:t> </a:t>
            </a:r>
            <a:r>
              <a:rPr lang="fr-FR" dirty="0" err="1" smtClean="0"/>
              <a:t>unlimited</a:t>
            </a:r>
            <a:r>
              <a:rPr lang="fr-FR" dirty="0" smtClean="0"/>
              <a:t> (2h+)</a:t>
            </a:r>
          </a:p>
          <a:p>
            <a:pPr lvl="1"/>
            <a:r>
              <a:rPr lang="fr-FR" dirty="0" err="1" smtClean="0"/>
              <a:t>Clinical</a:t>
            </a:r>
            <a:r>
              <a:rPr lang="fr-FR" dirty="0" smtClean="0"/>
              <a:t> pertinence (</a:t>
            </a:r>
            <a:r>
              <a:rPr lang="fr-FR" dirty="0" err="1" smtClean="0"/>
              <a:t>eg</a:t>
            </a:r>
            <a:r>
              <a:rPr lang="fr-FR" dirty="0" smtClean="0"/>
              <a:t>, </a:t>
            </a:r>
            <a:r>
              <a:rPr lang="fr-FR" dirty="0" err="1" smtClean="0"/>
              <a:t>lesions</a:t>
            </a:r>
            <a:r>
              <a:rPr lang="fr-FR" dirty="0" smtClean="0"/>
              <a:t>) vs </a:t>
            </a:r>
            <a:r>
              <a:rPr lang="fr-FR" dirty="0" err="1" smtClean="0">
                <a:solidFill>
                  <a:srgbClr val="00707F"/>
                </a:solidFill>
              </a:rPr>
              <a:t>cutting</a:t>
            </a:r>
            <a:r>
              <a:rPr lang="fr-FR" dirty="0" smtClean="0">
                <a:solidFill>
                  <a:srgbClr val="00707F"/>
                </a:solidFill>
              </a:rPr>
              <a:t>-</a:t>
            </a:r>
            <a:r>
              <a:rPr lang="fr-FR" dirty="0" err="1" smtClean="0">
                <a:solidFill>
                  <a:srgbClr val="00707F"/>
                </a:solidFill>
              </a:rPr>
              <a:t>edge</a:t>
            </a:r>
            <a:r>
              <a:rPr lang="fr-FR" dirty="0" smtClean="0"/>
              <a:t> (multi-</a:t>
            </a:r>
            <a:r>
              <a:rPr lang="fr-FR" dirty="0" err="1" smtClean="0"/>
              <a:t>shell</a:t>
            </a:r>
            <a:r>
              <a:rPr lang="fr-FR" dirty="0" smtClean="0"/>
              <a:t> DTI)</a:t>
            </a:r>
          </a:p>
          <a:p>
            <a:pPr lvl="1"/>
            <a:r>
              <a:rPr lang="fr-FR" dirty="0" err="1" smtClean="0"/>
              <a:t>Uncooperative</a:t>
            </a:r>
            <a:r>
              <a:rPr lang="fr-FR" dirty="0" smtClean="0"/>
              <a:t>/</a:t>
            </a:r>
            <a:r>
              <a:rPr lang="fr-FR" dirty="0" err="1" smtClean="0"/>
              <a:t>uncontrolling</a:t>
            </a:r>
            <a:r>
              <a:rPr lang="fr-FR" dirty="0" smtClean="0"/>
              <a:t> patients (</a:t>
            </a:r>
            <a:r>
              <a:rPr lang="fr-FR" dirty="0" smtClean="0">
                <a:solidFill>
                  <a:srgbClr val="00707F"/>
                </a:solidFill>
              </a:rPr>
              <a:t>motion, </a:t>
            </a:r>
            <a:r>
              <a:rPr lang="fr-FR" dirty="0" err="1" smtClean="0">
                <a:solidFill>
                  <a:srgbClr val="00707F"/>
                </a:solidFill>
              </a:rPr>
              <a:t>discomfort</a:t>
            </a:r>
            <a:r>
              <a:rPr lang="fr-FR" dirty="0" smtClean="0"/>
              <a:t>, panic!)</a:t>
            </a:r>
            <a:br>
              <a:rPr lang="fr-FR" dirty="0" smtClean="0"/>
            </a:br>
            <a:r>
              <a:rPr lang="fr-FR" dirty="0" smtClean="0"/>
              <a:t>vs </a:t>
            </a:r>
            <a:r>
              <a:rPr lang="fr-FR" dirty="0" err="1" smtClean="0"/>
              <a:t>healthy</a:t>
            </a:r>
            <a:r>
              <a:rPr lang="fr-FR" dirty="0" smtClean="0"/>
              <a:t> </a:t>
            </a:r>
            <a:r>
              <a:rPr lang="fr-FR" dirty="0" err="1" smtClean="0"/>
              <a:t>volunteers</a:t>
            </a:r>
            <a:r>
              <a:rPr lang="fr-FR" dirty="0" smtClean="0"/>
              <a:t> (instruction </a:t>
            </a:r>
            <a:r>
              <a:rPr lang="fr-FR" dirty="0" err="1" smtClean="0"/>
              <a:t>compliance</a:t>
            </a:r>
            <a:r>
              <a:rPr lang="fr-FR" dirty="0" smtClean="0"/>
              <a:t>, no motion, </a:t>
            </a:r>
            <a:r>
              <a:rPr lang="fr-FR" dirty="0" err="1" smtClean="0"/>
              <a:t>calm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in a compromise: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sequences</a:t>
            </a:r>
            <a:r>
              <a:rPr lang="fr-FR" dirty="0" smtClean="0"/>
              <a:t> are </a:t>
            </a:r>
            <a:r>
              <a:rPr lang="fr-FR" dirty="0" err="1" smtClean="0"/>
              <a:t>clinical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are for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sub</a:t>
            </a:r>
            <a:r>
              <a:rPr lang="fr-FR" dirty="0" smtClean="0"/>
              <a:t>-optimal </a:t>
            </a:r>
            <a:r>
              <a:rPr lang="fr-FR" dirty="0" err="1" smtClean="0"/>
              <a:t>outdated</a:t>
            </a:r>
            <a:r>
              <a:rPr lang="fr-FR" dirty="0" smtClean="0"/>
              <a:t> (but </a:t>
            </a:r>
            <a:r>
              <a:rPr lang="fr-FR" dirty="0" err="1" smtClean="0"/>
              <a:t>faster</a:t>
            </a:r>
            <a:r>
              <a:rPr lang="fr-FR" dirty="0" smtClean="0"/>
              <a:t>) </a:t>
            </a:r>
            <a:r>
              <a:rPr lang="fr-FR" dirty="0" err="1" smtClean="0"/>
              <a:t>parameters</a:t>
            </a:r>
            <a:endParaRPr lang="fr-FR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MRI: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766355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ym typeface="Wingdings" pitchFamily="2" charset="2"/>
              </a:rPr>
              <a:t> Can </a:t>
            </a:r>
            <a:r>
              <a:rPr lang="fr-FR" sz="2400" dirty="0" err="1" smtClean="0">
                <a:sym typeface="Wingdings" pitchFamily="2" charset="2"/>
              </a:rPr>
              <a:t>we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make</a:t>
            </a:r>
            <a:r>
              <a:rPr lang="fr-FR" sz="2400" dirty="0" smtClean="0">
                <a:sym typeface="Wingdings" pitchFamily="2" charset="2"/>
              </a:rPr>
              <a:t> a MRI </a:t>
            </a:r>
            <a:r>
              <a:rPr lang="fr-FR" sz="2400" dirty="0" err="1" smtClean="0">
                <a:sym typeface="Wingdings" pitchFamily="2" charset="2"/>
              </a:rPr>
              <a:t>protocol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both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with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cutting</a:t>
            </a:r>
            <a:r>
              <a:rPr lang="fr-FR" sz="2400" dirty="0" smtClean="0">
                <a:sym typeface="Wingdings" pitchFamily="2" charset="2"/>
              </a:rPr>
              <a:t>-</a:t>
            </a:r>
            <a:r>
              <a:rPr lang="fr-FR" sz="2400" dirty="0" err="1" smtClean="0">
                <a:sym typeface="Wingdings" pitchFamily="2" charset="2"/>
              </a:rPr>
              <a:t>edge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research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sequences</a:t>
            </a:r>
            <a:r>
              <a:rPr lang="fr-FR" sz="2400" dirty="0" smtClean="0">
                <a:sym typeface="Wingdings" pitchFamily="2" charset="2"/>
              </a:rPr>
              <a:t> and </a:t>
            </a:r>
            <a:r>
              <a:rPr lang="fr-FR" sz="2400" dirty="0" err="1" smtClean="0">
                <a:sym typeface="Wingdings" pitchFamily="2" charset="2"/>
              </a:rPr>
              <a:t>under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clinical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constraints</a:t>
            </a:r>
            <a:r>
              <a:rPr lang="fr-FR" sz="2400" dirty="0" smtClean="0">
                <a:sym typeface="Wingdings" pitchFamily="2" charset="2"/>
              </a:rPr>
              <a:t>?</a:t>
            </a:r>
            <a:endParaRPr lang="fr-FR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 technologies:</a:t>
            </a:r>
            <a:br>
              <a:rPr lang="fr-FR" sz="2800" dirty="0" smtClean="0"/>
            </a:br>
            <a:r>
              <a:rPr lang="fr-FR" sz="2400" dirty="0" smtClean="0"/>
              <a:t>GRAPPA </a:t>
            </a:r>
            <a:r>
              <a:rPr lang="fr-FR" sz="2400" dirty="0" err="1" smtClean="0"/>
              <a:t>parallel</a:t>
            </a:r>
            <a:r>
              <a:rPr lang="fr-FR" sz="2400" dirty="0" smtClean="0"/>
              <a:t> </a:t>
            </a:r>
            <a:r>
              <a:rPr lang="fr-FR" sz="2400" dirty="0" err="1" smtClean="0"/>
              <a:t>imaging</a:t>
            </a:r>
            <a:r>
              <a:rPr lang="fr-FR" sz="2400" dirty="0" smtClean="0"/>
              <a:t> + </a:t>
            </a:r>
            <a:r>
              <a:rPr lang="fr-FR" sz="2400" dirty="0" err="1" smtClean="0"/>
              <a:t>simultaneous</a:t>
            </a:r>
            <a:r>
              <a:rPr lang="fr-FR" sz="2400" dirty="0" smtClean="0"/>
              <a:t> multi-slice (SMS </a:t>
            </a:r>
            <a:r>
              <a:rPr lang="fr-FR" sz="2400" dirty="0" err="1" smtClean="0"/>
              <a:t>aka</a:t>
            </a:r>
            <a:r>
              <a:rPr lang="fr-FR" sz="2400" dirty="0" smtClean="0"/>
              <a:t> multi-band).</a:t>
            </a:r>
            <a:br>
              <a:rPr lang="fr-FR" sz="2400" dirty="0" smtClean="0"/>
            </a:br>
            <a:r>
              <a:rPr lang="fr-FR" sz="2400" dirty="0" err="1" smtClean="0"/>
              <a:t>Beware</a:t>
            </a:r>
            <a:r>
              <a:rPr lang="fr-FR" sz="2400" dirty="0" smtClean="0"/>
              <a:t> of speed-</a:t>
            </a:r>
            <a:r>
              <a:rPr lang="fr-FR" sz="2400" dirty="0" err="1" smtClean="0"/>
              <a:t>quality</a:t>
            </a:r>
            <a:r>
              <a:rPr lang="fr-FR" sz="2400" dirty="0" smtClean="0"/>
              <a:t> </a:t>
            </a:r>
            <a:r>
              <a:rPr lang="fr-FR" sz="2400" dirty="0" err="1" smtClean="0"/>
              <a:t>trade</a:t>
            </a:r>
            <a:r>
              <a:rPr lang="fr-FR" sz="2400" dirty="0" smtClean="0"/>
              <a:t>-off!</a:t>
            </a:r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> for base </a:t>
            </a:r>
            <a:r>
              <a:rPr lang="fr-FR" sz="2800" dirty="0" err="1" smtClean="0"/>
              <a:t>sequences</a:t>
            </a:r>
            <a:r>
              <a:rPr lang="fr-FR" sz="2800" dirty="0" smtClean="0"/>
              <a:t> </a:t>
            </a:r>
            <a:r>
              <a:rPr lang="fr-FR" sz="2400" dirty="0" smtClean="0"/>
              <a:t>(MP2RAGE FLAWS, multi-</a:t>
            </a:r>
            <a:r>
              <a:rPr lang="fr-FR" sz="2400" dirty="0" err="1" smtClean="0"/>
              <a:t>shell</a:t>
            </a:r>
            <a:r>
              <a:rPr lang="fr-FR" sz="2400" dirty="0" smtClean="0"/>
              <a:t> DTI, multi-band BOLD)</a:t>
            </a:r>
          </a:p>
          <a:p>
            <a:pPr lvl="1"/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> to fine-tune </a:t>
            </a:r>
            <a:r>
              <a:rPr lang="fr-FR" sz="2800" dirty="0" err="1" smtClean="0"/>
              <a:t>parameters</a:t>
            </a:r>
            <a:r>
              <a:rPr lang="fr-FR" sz="2800" dirty="0" smtClean="0"/>
              <a:t> </a:t>
            </a:r>
            <a:r>
              <a:rPr lang="fr-FR" sz="2400" dirty="0" smtClean="0"/>
              <a:t>(BOLD flip angle, time of inversion, </a:t>
            </a:r>
            <a:r>
              <a:rPr lang="fr-FR" sz="2400" dirty="0" err="1" smtClean="0"/>
              <a:t>bandwidth</a:t>
            </a:r>
            <a:r>
              <a:rPr lang="fr-FR" sz="2400" dirty="0" smtClean="0"/>
              <a:t>)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err="1" smtClean="0"/>
              <a:t>Careful</a:t>
            </a:r>
            <a:r>
              <a:rPr lang="fr-FR" sz="2800" dirty="0" smtClean="0"/>
              <a:t> </a:t>
            </a:r>
            <a:r>
              <a:rPr lang="fr-FR" sz="2800" dirty="0" err="1" smtClean="0"/>
              <a:t>protocol</a:t>
            </a:r>
            <a:r>
              <a:rPr lang="fr-FR" sz="2800" dirty="0" smtClean="0"/>
              <a:t>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err="1" smtClean="0">
                <a:solidFill>
                  <a:srgbClr val="00707F"/>
                </a:solidFill>
              </a:rPr>
              <a:t>Maximize</a:t>
            </a:r>
            <a:r>
              <a:rPr lang="fr-FR" sz="2000" dirty="0" smtClean="0">
                <a:solidFill>
                  <a:srgbClr val="00707F"/>
                </a:solidFill>
              </a:rPr>
              <a:t> speed</a:t>
            </a:r>
            <a:r>
              <a:rPr lang="fr-FR" sz="2000" dirty="0" smtClean="0"/>
              <a:t> of </a:t>
            </a:r>
            <a:r>
              <a:rPr lang="fr-FR" sz="2000" dirty="0" err="1" smtClean="0"/>
              <a:t>sequence</a:t>
            </a:r>
            <a:r>
              <a:rPr lang="fr-FR" sz="2000" dirty="0" smtClean="0"/>
              <a:t> acquisition</a:t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</a:t>
            </a:r>
            <a:r>
              <a:rPr lang="fr-FR" sz="2000" dirty="0" err="1" smtClean="0"/>
              <a:t>risk</a:t>
            </a:r>
            <a:r>
              <a:rPr lang="fr-FR" sz="2000" dirty="0" smtClean="0"/>
              <a:t> of motion and </a:t>
            </a:r>
            <a:r>
              <a:rPr lang="fr-FR" sz="2000" dirty="0" err="1" smtClean="0"/>
              <a:t>need</a:t>
            </a:r>
            <a:r>
              <a:rPr lang="fr-FR" sz="2000" dirty="0" smtClean="0"/>
              <a:t> for </a:t>
            </a:r>
            <a:r>
              <a:rPr lang="fr-FR" sz="2000" dirty="0" err="1" smtClean="0"/>
              <a:t>sedation</a:t>
            </a:r>
            <a:r>
              <a:rPr lang="fr-FR" sz="2000" dirty="0" smtClean="0"/>
              <a:t>)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Place BOLD first</a:t>
            </a:r>
            <a:r>
              <a:rPr lang="fr-FR" sz="2000" dirty="0" smtClean="0"/>
              <a:t>, structural/</a:t>
            </a:r>
            <a:r>
              <a:rPr lang="fr-FR" sz="2000" dirty="0" err="1" smtClean="0"/>
              <a:t>rest</a:t>
            </a:r>
            <a:r>
              <a:rPr lang="fr-FR" sz="2000" dirty="0" smtClean="0"/>
              <a:t> </a:t>
            </a:r>
            <a:r>
              <a:rPr lang="fr-FR" sz="2000" dirty="0" err="1" smtClean="0"/>
              <a:t>after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ensures</a:t>
            </a:r>
            <a:r>
              <a:rPr lang="fr-FR" sz="2000" dirty="0" smtClean="0"/>
              <a:t> patient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awake</a:t>
            </a:r>
            <a:r>
              <a:rPr lang="fr-FR" sz="2000" dirty="0" smtClean="0"/>
              <a:t>, </a:t>
            </a:r>
            <a:r>
              <a:rPr lang="fr-FR" sz="2000" dirty="0" err="1" smtClean="0"/>
              <a:t>less</a:t>
            </a:r>
            <a:r>
              <a:rPr lang="fr-FR" sz="2000" dirty="0" smtClean="0"/>
              <a:t> </a:t>
            </a:r>
            <a:r>
              <a:rPr lang="fr-FR" sz="2000" dirty="0" err="1" smtClean="0"/>
              <a:t>distressed</a:t>
            </a:r>
            <a:r>
              <a:rPr lang="fr-FR" sz="2000" dirty="0" smtClean="0"/>
              <a:t>, </a:t>
            </a:r>
            <a:r>
              <a:rPr lang="fr-FR" sz="2000" dirty="0" err="1" smtClean="0"/>
              <a:t>always</a:t>
            </a:r>
            <a:r>
              <a:rPr lang="fr-FR" sz="2000" dirty="0" smtClean="0"/>
              <a:t> </a:t>
            </a:r>
            <a:r>
              <a:rPr lang="fr-FR" sz="2000" dirty="0" err="1" smtClean="0"/>
              <a:t>guarantees</a:t>
            </a:r>
            <a:r>
              <a:rPr lang="fr-FR" sz="2000" dirty="0" smtClean="0"/>
              <a:t> a non-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BOLD)</a:t>
            </a:r>
          </a:p>
          <a:p>
            <a:pPr lvl="2"/>
            <a:r>
              <a:rPr lang="fr-FR" sz="2000" dirty="0" err="1" smtClean="0"/>
              <a:t>Sequence</a:t>
            </a:r>
            <a:r>
              <a:rPr lang="fr-FR" sz="2000" dirty="0" smtClean="0"/>
              <a:t> </a:t>
            </a:r>
            <a:r>
              <a:rPr lang="fr-FR" sz="2000" dirty="0" err="1" smtClean="0"/>
              <a:t>renaming</a:t>
            </a:r>
            <a:r>
              <a:rPr lang="fr-FR" sz="2000" dirty="0" smtClean="0"/>
              <a:t>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choices</a:t>
            </a:r>
            <a:r>
              <a:rPr lang="fr-FR" sz="2000" dirty="0" smtClean="0"/>
              <a:t> (</a:t>
            </a:r>
            <a:r>
              <a:rPr lang="fr-FR" sz="2000" dirty="0" err="1" smtClean="0"/>
              <a:t>eg</a:t>
            </a:r>
            <a:r>
              <a:rPr lang="fr-FR" sz="2000" dirty="0" smtClean="0"/>
              <a:t>, 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or not?) for </a:t>
            </a:r>
            <a:r>
              <a:rPr lang="fr-FR" sz="2000" dirty="0" err="1" smtClean="0">
                <a:solidFill>
                  <a:srgbClr val="00707F"/>
                </a:solidFill>
              </a:rPr>
              <a:t>automatic</a:t>
            </a:r>
            <a:r>
              <a:rPr lang="fr-FR" sz="2000" dirty="0" smtClean="0">
                <a:solidFill>
                  <a:srgbClr val="00707F"/>
                </a:solidFill>
              </a:rPr>
              <a:t> documentation </a:t>
            </a:r>
            <a:r>
              <a:rPr lang="fr-FR" sz="2000" dirty="0" err="1" smtClean="0">
                <a:solidFill>
                  <a:srgbClr val="00707F"/>
                </a:solidFill>
              </a:rPr>
              <a:t>stored</a:t>
            </a:r>
            <a:r>
              <a:rPr lang="fr-FR" sz="2000" dirty="0" smtClean="0">
                <a:solidFill>
                  <a:srgbClr val="00707F"/>
                </a:solidFill>
              </a:rPr>
              <a:t> in </a:t>
            </a:r>
            <a:r>
              <a:rPr lang="fr-FR" sz="2000" dirty="0" err="1" smtClean="0">
                <a:solidFill>
                  <a:srgbClr val="00707F"/>
                </a:solidFill>
              </a:rPr>
              <a:t>DICOMs</a:t>
            </a:r>
            <a:r>
              <a:rPr lang="fr-FR" sz="2000" dirty="0" smtClean="0">
                <a:solidFill>
                  <a:srgbClr val="FFC000"/>
                </a:solidFill>
              </a:rPr>
              <a:t/>
            </a:r>
            <a:br>
              <a:rPr lang="fr-FR" sz="2000" dirty="0" smtClean="0">
                <a:solidFill>
                  <a:srgbClr val="FFC000"/>
                </a:solidFill>
              </a:rPr>
            </a:br>
            <a:r>
              <a:rPr lang="fr-FR" sz="2000" i="1" dirty="0" smtClean="0"/>
              <a:t>(</a:t>
            </a:r>
            <a:r>
              <a:rPr lang="fr-FR" sz="2000" i="1" dirty="0" err="1" smtClean="0"/>
              <a:t>bypass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lack</a:t>
            </a:r>
            <a:r>
              <a:rPr lang="fr-FR" sz="2000" i="1" dirty="0" smtClean="0"/>
              <a:t> of </a:t>
            </a:r>
            <a:r>
              <a:rPr lang="fr-FR" sz="2000" i="1" dirty="0" err="1" smtClean="0"/>
              <a:t>conditional</a:t>
            </a:r>
            <a:r>
              <a:rPr lang="fr-FR" sz="2000" i="1" dirty="0" smtClean="0"/>
              <a:t> custom data </a:t>
            </a:r>
            <a:r>
              <a:rPr lang="fr-FR" sz="2000" i="1" dirty="0" err="1" smtClean="0"/>
              <a:t>storage</a:t>
            </a:r>
            <a:r>
              <a:rPr lang="fr-FR" sz="2000" i="1" dirty="0" smtClean="0"/>
              <a:t> in MRI software)</a:t>
            </a: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Head </a:t>
            </a:r>
            <a:r>
              <a:rPr lang="fr-FR" sz="2000" dirty="0" err="1" smtClean="0">
                <a:solidFill>
                  <a:srgbClr val="00707F"/>
                </a:solidFill>
              </a:rPr>
              <a:t>immobilizer</a:t>
            </a: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knee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24744"/>
            <a:ext cx="1008112" cy="1008112"/>
          </a:xfrm>
          <a:prstGeom prst="rect">
            <a:avLst/>
          </a:prstGeom>
          <a:noFill/>
        </p:spPr>
      </p:pic>
      <p:pic>
        <p:nvPicPr>
          <p:cNvPr id="14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928" y="1277144"/>
            <a:ext cx="1008112" cy="1008112"/>
          </a:xfrm>
          <a:prstGeom prst="rect">
            <a:avLst/>
          </a:prstGeom>
          <a:noFill/>
        </p:spPr>
      </p:pic>
      <p:pic>
        <p:nvPicPr>
          <p:cNvPr id="1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28" y="1429544"/>
            <a:ext cx="1008112" cy="1008112"/>
          </a:xfrm>
          <a:prstGeom prst="rect">
            <a:avLst/>
          </a:prstGeom>
          <a:noFill/>
        </p:spPr>
      </p:pic>
      <p:pic>
        <p:nvPicPr>
          <p:cNvPr id="17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728" y="1581944"/>
            <a:ext cx="1008112" cy="1008112"/>
          </a:xfrm>
          <a:prstGeom prst="rect">
            <a:avLst/>
          </a:prstGeom>
          <a:noFill/>
        </p:spPr>
      </p:pic>
      <p:pic>
        <p:nvPicPr>
          <p:cNvPr id="18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128" y="1734344"/>
            <a:ext cx="1008112" cy="1008112"/>
          </a:xfrm>
          <a:prstGeom prst="rect">
            <a:avLst/>
          </a:prstGeom>
          <a:noFill/>
        </p:spPr>
      </p:pic>
      <p:pic>
        <p:nvPicPr>
          <p:cNvPr id="19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528" y="1886744"/>
            <a:ext cx="1008112" cy="1008112"/>
          </a:xfrm>
          <a:prstGeom prst="rect">
            <a:avLst/>
          </a:prstGeom>
          <a:noFill/>
        </p:spPr>
      </p:pic>
      <p:pic>
        <p:nvPicPr>
          <p:cNvPr id="20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7928" y="2039144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328" y="2191544"/>
            <a:ext cx="1008112" cy="1008112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>
            <a:off x="2771800" y="2276872"/>
            <a:ext cx="86409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ounded Rectangle 23"/>
          <p:cNvSpPr/>
          <p:nvPr/>
        </p:nvSpPr>
        <p:spPr>
          <a:xfrm>
            <a:off x="3923928" y="1737537"/>
            <a:ext cx="2088232" cy="8626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Preprocessing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chemeClr val="bg1"/>
                </a:solidFill>
                <a:sym typeface="Helvetica Neue Medium"/>
              </a:rPr>
              <a:t>(SPM12)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004048" y="27089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/>
          <p:cNvSpPr/>
          <p:nvPr/>
        </p:nvSpPr>
        <p:spPr>
          <a:xfrm>
            <a:off x="4355976" y="3430448"/>
            <a:ext cx="1296144" cy="86264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Analysis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(CONN)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355976" y="5113923"/>
            <a:ext cx="1296144" cy="123721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Machine </a:t>
            </a: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learning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(SVM)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004048" y="45091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/>
          <p:cNvSpPr txBox="1"/>
          <p:nvPr/>
        </p:nvSpPr>
        <p:spPr>
          <a:xfrm>
            <a:off x="611560" y="3356992"/>
            <a:ext cx="16430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fMRI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timeseries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(one per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)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4" name="Picture 3" descr="C:\Users\THEMATRIXNEO\Desktop\CME2019\res2\largen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963650" cy="1278260"/>
          </a:xfrm>
          <a:prstGeom prst="rect">
            <a:avLst/>
          </a:prstGeom>
          <a:noFill/>
        </p:spPr>
      </p:pic>
      <p:pic>
        <p:nvPicPr>
          <p:cNvPr id="5" name="Picture 4" descr="C:\Users\THEMATRIXNEO\Desktop\CME2019\res2\Connectivity-matrices-of-82-macaque-cortical-regions-A-Resting-state-BOLD-fMRI-FC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3140968"/>
            <a:ext cx="1354088" cy="1354088"/>
          </a:xfrm>
          <a:prstGeom prst="rect">
            <a:avLst/>
          </a:prstGeom>
          <a:noFill/>
        </p:spPr>
      </p:pic>
      <p:pic>
        <p:nvPicPr>
          <p:cNvPr id="1029" name="Picture 5" descr="C:\Users\THEMATRIXNEO\Desktop\CME2019\res2\mle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77990"/>
            <a:ext cx="1223831" cy="1231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Inflatable</a:t>
            </a:r>
            <a:r>
              <a:rPr lang="fr-FR" dirty="0" smtClean="0"/>
              <a:t> 3D </a:t>
            </a:r>
            <a:r>
              <a:rPr lang="fr-FR" dirty="0" err="1" smtClean="0"/>
              <a:t>head</a:t>
            </a:r>
            <a:r>
              <a:rPr lang="fr-FR" dirty="0" smtClean="0"/>
              <a:t> </a:t>
            </a:r>
            <a:r>
              <a:rPr lang="fr-FR" dirty="0" err="1" smtClean="0"/>
              <a:t>immobilizer</a:t>
            </a: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 fontScale="77500" lnSpcReduction="20000"/>
          </a:bodyPr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20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40568" y="56612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</a:t>
            </a:r>
            <a:r>
              <a:rPr lang="fr-FR" dirty="0" err="1" smtClean="0"/>
              <a:t>here</a:t>
            </a:r>
            <a:r>
              <a:rPr lang="fr-FR" dirty="0" smtClean="0"/>
              <a:t>: </a:t>
            </a:r>
            <a:r>
              <a:rPr lang="fr-FR" dirty="0" err="1" smtClean="0"/>
              <a:t>Pearltec</a:t>
            </a:r>
            <a:r>
              <a:rPr lang="fr-FR" dirty="0" smtClean="0"/>
              <a:t> </a:t>
            </a:r>
            <a:r>
              <a:rPr lang="fr-FR" dirty="0" err="1" smtClean="0"/>
              <a:t>MultiPad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2952328" cy="2952328"/>
          </a:xfrm>
          <a:prstGeom prst="rect">
            <a:avLst/>
          </a:prstGeom>
          <a:noFill/>
        </p:spPr>
      </p:pic>
      <p:pic>
        <p:nvPicPr>
          <p:cNvPr id="2052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2648" y="1556792"/>
            <a:ext cx="3059832" cy="2952328"/>
          </a:xfrm>
          <a:prstGeom prst="rect">
            <a:avLst/>
          </a:prstGeom>
          <a:noFill/>
        </p:spPr>
      </p:pic>
      <p:pic>
        <p:nvPicPr>
          <p:cNvPr id="3" name="Picture 2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2952328" cy="2952328"/>
          </a:xfrm>
          <a:prstGeom prst="rect">
            <a:avLst/>
          </a:prstGeom>
          <a:noFill/>
        </p:spPr>
      </p:pic>
      <p:grpSp>
        <p:nvGrpSpPr>
          <p:cNvPr id="4" name="Group 18"/>
          <p:cNvGrpSpPr/>
          <p:nvPr/>
        </p:nvGrpSpPr>
        <p:grpSpPr>
          <a:xfrm>
            <a:off x="-756592" y="3520380"/>
            <a:ext cx="3312368" cy="2356892"/>
            <a:chOff x="1115616" y="4096444"/>
            <a:chExt cx="3312368" cy="2356892"/>
          </a:xfrm>
        </p:grpSpPr>
        <p:pic>
          <p:nvPicPr>
            <p:cNvPr id="2051" name="Picture 3" descr="C:\git\Presentations\PhD-committee-2019\res\multipadresearchkit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1840" y="4888532"/>
              <a:ext cx="1296144" cy="1030744"/>
            </a:xfrm>
            <a:prstGeom prst="rect">
              <a:avLst/>
            </a:prstGeom>
            <a:noFill/>
          </p:spPr>
        </p:pic>
        <p:pic>
          <p:nvPicPr>
            <p:cNvPr id="2053" name="Picture 5" descr="C:\Users\THEMATRIXNEO\Downloads\Multipad_Standar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15616" y="4096444"/>
              <a:ext cx="3043434" cy="2356892"/>
            </a:xfrm>
            <a:prstGeom prst="rect">
              <a:avLst/>
            </a:prstGeom>
            <a:noFill/>
          </p:spPr>
        </p:pic>
      </p:grpSp>
      <p:pic>
        <p:nvPicPr>
          <p:cNvPr id="2054" name="Picture 6" descr="C:\Users\THEMATRIXNEO\Downloads\03-pt-mdrk-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4441597"/>
            <a:ext cx="3024336" cy="241640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059832" y="4509120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Reduces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motion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artifacts</a:t>
            </a:r>
            <a:endParaRPr lang="fr-FR" sz="2000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need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for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sedation</a:t>
            </a:r>
            <a:endParaRPr lang="fr-FR" sz="2000" b="1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see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infants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studies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eg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Yamamura &amp; Inatomi et al, 2018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1B353F1-2B7E-4B44-81D0-DC9446FF7657}" type="slidenum">
              <a:rPr lang="fr-FR" smtClean="0">
                <a:solidFill>
                  <a:schemeClr val="tx1"/>
                </a:solidFill>
              </a:rPr>
              <a:pPr/>
              <a:t>21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445224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(</a:t>
            </a:r>
            <a:r>
              <a:rPr lang="fr-FR" sz="2000" dirty="0" err="1" smtClean="0"/>
              <a:t>Mandija</a:t>
            </a:r>
            <a:r>
              <a:rPr lang="fr-FR" sz="2000" dirty="0" smtClean="0"/>
              <a:t>, Agata et al 2019)</a:t>
            </a:r>
            <a:endParaRPr lang="fr-F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188640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Future:</a:t>
            </a:r>
          </a:p>
          <a:p>
            <a:r>
              <a:rPr lang="fr-FR" sz="2800" dirty="0" err="1" smtClean="0"/>
              <a:t>Thermoplastic</a:t>
            </a:r>
            <a:r>
              <a:rPr lang="fr-FR" sz="2800" dirty="0" smtClean="0"/>
              <a:t> </a:t>
            </a:r>
            <a:r>
              <a:rPr lang="fr-FR" sz="2800" dirty="0" err="1" smtClean="0"/>
              <a:t>masks</a:t>
            </a:r>
            <a:r>
              <a:rPr lang="fr-FR" sz="2800" dirty="0" smtClean="0"/>
              <a:t>?</a:t>
            </a:r>
            <a:endParaRPr lang="fr-FR" sz="2800" dirty="0"/>
          </a:p>
        </p:txBody>
      </p:sp>
      <p:pic>
        <p:nvPicPr>
          <p:cNvPr id="1028" name="Picture 4" descr="C:\Users\THEMATRIXNEO\Downloads\2-Figure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431725"/>
            <a:ext cx="6624736" cy="5381651"/>
          </a:xfrm>
          <a:prstGeom prst="rect">
            <a:avLst/>
          </a:prstGeom>
          <a:noFill/>
        </p:spPr>
      </p:pic>
      <p:pic>
        <p:nvPicPr>
          <p:cNvPr id="1026" name="Picture 2" descr="C:\Users\THEMATRIXNEO\Downloads\09img_ExacTracXray6D_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509" y="1484784"/>
            <a:ext cx="6534467" cy="5184576"/>
          </a:xfrm>
          <a:prstGeom prst="rect">
            <a:avLst/>
          </a:prstGeom>
          <a:noFill/>
        </p:spPr>
      </p:pic>
      <p:pic>
        <p:nvPicPr>
          <p:cNvPr id="1027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88640"/>
            <a:ext cx="5400600" cy="4050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Possible to have a </a:t>
            </a:r>
            <a:r>
              <a:rPr lang="en-US" sz="2400" dirty="0" smtClean="0">
                <a:solidFill>
                  <a:srgbClr val="00707F"/>
                </a:solidFill>
              </a:rPr>
              <a:t>cutting-edge research</a:t>
            </a:r>
            <a:r>
              <a:rPr lang="en-US" sz="2400" dirty="0" smtClean="0"/>
              <a:t> MRI protocol </a:t>
            </a:r>
            <a:r>
              <a:rPr lang="en-US" sz="2400" dirty="0" smtClean="0">
                <a:solidFill>
                  <a:srgbClr val="00707F"/>
                </a:solidFill>
              </a:rPr>
              <a:t>under clinical constraints</a:t>
            </a:r>
            <a:r>
              <a:rPr lang="en-US" sz="2400" dirty="0" smtClean="0"/>
              <a:t>, through </a:t>
            </a:r>
            <a:r>
              <a:rPr lang="en-US" sz="2400" dirty="0" smtClean="0">
                <a:solidFill>
                  <a:srgbClr val="00707F"/>
                </a:solidFill>
              </a:rPr>
              <a:t>careful optimization</a:t>
            </a:r>
          </a:p>
          <a:p>
            <a:r>
              <a:rPr lang="en-US" sz="2400" dirty="0" smtClean="0"/>
              <a:t>Don't need perfection, just something that works with </a:t>
            </a:r>
            <a:r>
              <a:rPr lang="en-US" sz="2400" dirty="0" smtClean="0">
                <a:solidFill>
                  <a:srgbClr val="00707F"/>
                </a:solidFill>
              </a:rPr>
              <a:t>sufficient quality</a:t>
            </a:r>
            <a:r>
              <a:rPr lang="en-US" sz="2400" dirty="0" smtClean="0"/>
              <a:t> (speed-quality trade-off always applies)</a:t>
            </a:r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 </a:t>
            </a:r>
            <a:r>
              <a:rPr lang="en-US" sz="2400" dirty="0" smtClean="0"/>
              <a:t>(dynamic connectivity, multi-tissues unconstrained DTI, accurate subject-level segmentation)</a:t>
            </a:r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avoiding sedation</a:t>
            </a:r>
          </a:p>
          <a:p>
            <a:r>
              <a:rPr lang="en-US" sz="2400" dirty="0" smtClean="0"/>
              <a:t>Future: compressed sensing, quantitative MRI,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Full protocol for Siemens Vida (</a:t>
            </a:r>
            <a:r>
              <a:rPr lang="en-US" sz="2400" dirty="0" err="1" smtClean="0"/>
              <a:t>req</a:t>
            </a:r>
            <a:r>
              <a:rPr lang="en-US" sz="2400" dirty="0" smtClean="0"/>
              <a:t> SMS): </a:t>
            </a:r>
            <a:r>
              <a:rPr lang="en-US" sz="2400" b="1" dirty="0" smtClean="0">
                <a:solidFill>
                  <a:srgbClr val="33CCFF"/>
                </a:solidFill>
              </a:rPr>
              <a:t>github.com/lrq3000/</a:t>
            </a:r>
            <a:r>
              <a:rPr lang="en-US" sz="2400" b="1" dirty="0" err="1" smtClean="0">
                <a:solidFill>
                  <a:srgbClr val="33CCFF"/>
                </a:solidFill>
              </a:rPr>
              <a:t>neuro_slides</a:t>
            </a:r>
            <a:r>
              <a:rPr lang="en-US" sz="2400" b="1" dirty="0" smtClean="0">
                <a:solidFill>
                  <a:srgbClr val="33CCFF"/>
                </a:solidFill>
              </a:rPr>
              <a:t>/cme2019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4509120"/>
            <a:ext cx="2136237" cy="160217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7544" y="645333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Enable 3D distortion correction, for all!</a:t>
            </a:r>
          </a:p>
          <a:p>
            <a:r>
              <a:rPr lang="en-US" sz="2400" dirty="0" smtClean="0"/>
              <a:t>Use alternate streams, allows to save uncorrected versions at no cost! </a:t>
            </a:r>
            <a:r>
              <a:rPr lang="en-US" sz="2400" dirty="0" err="1" smtClean="0"/>
              <a:t>Eg</a:t>
            </a:r>
            <a:r>
              <a:rPr lang="en-US" sz="2400" dirty="0" smtClean="0"/>
              <a:t>, distortion correction + motion can mess FLAWS, nice to have the original!</a:t>
            </a:r>
          </a:p>
          <a:p>
            <a:pPr>
              <a:buNone/>
            </a:pPr>
            <a:r>
              <a:rPr lang="en-US" sz="2400" dirty="0" smtClean="0"/>
              <a:t>TODO Add example FLAWS messed</a:t>
            </a:r>
          </a:p>
          <a:p>
            <a:r>
              <a:rPr lang="en-US" sz="2400" dirty="0" smtClean="0"/>
              <a:t>Enable </a:t>
            </a:r>
            <a:r>
              <a:rPr lang="en-US" sz="2400" dirty="0" err="1" smtClean="0">
                <a:solidFill>
                  <a:srgbClr val="00707F"/>
                </a:solidFill>
              </a:rPr>
              <a:t>Prescan</a:t>
            </a:r>
            <a:r>
              <a:rPr lang="en-US" sz="2400" dirty="0" smtClean="0">
                <a:solidFill>
                  <a:srgbClr val="00707F"/>
                </a:solidFill>
              </a:rPr>
              <a:t> Normalize</a:t>
            </a:r>
            <a:r>
              <a:rPr lang="en-US" sz="2400" dirty="0" smtClean="0"/>
              <a:t> for </a:t>
            </a:r>
            <a:r>
              <a:rPr lang="en-US" sz="2400" dirty="0" err="1" smtClean="0"/>
              <a:t>subcortical</a:t>
            </a:r>
            <a:r>
              <a:rPr lang="en-US" sz="2400" dirty="0" smtClean="0"/>
              <a:t> analysis (all sequences), disable other filters (Hamming etc)</a:t>
            </a:r>
          </a:p>
          <a:p>
            <a:r>
              <a:rPr lang="en-US" sz="2400" dirty="0" smtClean="0"/>
              <a:t>Disable PACE (prospective motion correction), as this prevents retrospective motion correction (</a:t>
            </a:r>
            <a:r>
              <a:rPr lang="en-US" sz="2400" dirty="0" err="1" smtClean="0"/>
              <a:t>ie</a:t>
            </a:r>
            <a:r>
              <a:rPr lang="en-US" sz="2400" dirty="0" smtClean="0"/>
              <a:t>, with external </a:t>
            </a:r>
            <a:r>
              <a:rPr lang="en-US" sz="2400" dirty="0" err="1" smtClean="0"/>
              <a:t>softwares</a:t>
            </a:r>
            <a:r>
              <a:rPr lang="en-US" sz="2400" dirty="0" smtClean="0"/>
              <a:t> such as ART)</a:t>
            </a:r>
          </a:p>
          <a:p>
            <a:r>
              <a:rPr lang="en-US" sz="2400" dirty="0" smtClean="0"/>
              <a:t>If lots of Gibbs noise (</a:t>
            </a:r>
            <a:r>
              <a:rPr lang="en-US" sz="2400" dirty="0" err="1" smtClean="0"/>
              <a:t>eg</a:t>
            </a:r>
            <a:r>
              <a:rPr lang="en-US" sz="2400" dirty="0" smtClean="0"/>
              <a:t>, in FLAWS or MP2RAGE), lower GRAPPA acceleration!</a:t>
            </a:r>
          </a:p>
          <a:p>
            <a:r>
              <a:rPr lang="en-US" sz="2400" dirty="0" smtClean="0"/>
              <a:t>For multi-shell DTI, acquire 3 different DTI sequences and bundle together with a Copy Reference to copy the acquisition parameters automatically (necessary for the multi-shell DTI to be valid)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With uncooperative/uncontrollable populations, the speed-quality trade-off might be simpler: better to speed up and have a more stable (but lower resolution) image, than have a high-resolution image that fails most of the time to be acquired because of motion!</a:t>
            </a:r>
          </a:p>
          <a:p>
            <a:r>
              <a:rPr lang="en-US" sz="2400" dirty="0" smtClean="0"/>
              <a:t>Acquire with interpolation and rescale, </a:t>
            </a:r>
            <a:r>
              <a:rPr lang="en-US" sz="2400" dirty="0" err="1" smtClean="0"/>
              <a:t>eg</a:t>
            </a:r>
            <a:r>
              <a:rPr lang="en-US" sz="2400" dirty="0" smtClean="0"/>
              <a:t>: acquire at 0.5x0.5x1.0mm and rescale to 1.0mm³, slight increase in SNR</a:t>
            </a:r>
          </a:p>
          <a:p>
            <a:r>
              <a:rPr lang="en-US" sz="2400" dirty="0" smtClean="0"/>
              <a:t>Increasing bandwidth reduces susceptibility to metal and chemical artifacts, useful for patients with potentially blood or metal infarcts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Feel free to experiment with your protocol, often the sequences are not optimized for your machine and/or needs.</a:t>
            </a:r>
          </a:p>
          <a:p>
            <a:r>
              <a:rPr lang="en-US" sz="2400" dirty="0" smtClean="0"/>
              <a:t>How to proceed: no necessary need for calculations, trial and error is still the best approach (use bisection approach), but where available, calculations can save you some time instead.</a:t>
            </a:r>
          </a:p>
          <a:p>
            <a:r>
              <a:rPr lang="en-US" sz="2400" dirty="0" smtClean="0"/>
              <a:t>Try on a dummy or a healthy volunteer, under supervision from radiologists or MRI brand engineer to ensure no risks notably of tissue over-heating. Normally most modern machines implement safeguards that should in any case prevent these issues by warning the operator and change adequately the protocol.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About free </a:t>
            </a:r>
            <a:r>
              <a:rPr lang="fr-FR" dirty="0" err="1" smtClean="0"/>
              <a:t>experimentation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1B353F1-2B7E-4B44-81D0-DC9446FF7657}" type="slidenum">
              <a:rPr lang="fr-FR" smtClean="0"/>
              <a:pPr/>
              <a:t>25</a:t>
            </a:fld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5122" name="Picture 2" descr="C:\Users\THEMATRIXNEO\Desktop\CME2019\res2\cme2019\FLAI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4099"/>
            <a:ext cx="9144000" cy="5609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6146" name="Picture 2" descr="C:\Users\THEMATRIXNEO\Desktop\CME2019\res2\cme2019\FLA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33301"/>
            <a:ext cx="9143999" cy="427196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7170" name="Picture 2" descr="C:\Users\THEMATRIXNEO\Desktop\CME2019\res2\cme2019\FLAW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41985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ce réservé du contenu 2"/>
          <p:cNvSpPr>
            <a:spLocks noGrp="1"/>
          </p:cNvSpPr>
          <p:nvPr>
            <p:ph type="body" idx="1"/>
          </p:nvPr>
        </p:nvSpPr>
        <p:spPr>
          <a:xfrm>
            <a:off x="457201" y="877174"/>
            <a:ext cx="4114800" cy="55761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 ep2d_bold_repos_moco_s3_p2_short_avec_AG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 ep2d_bold_repos_moco_s3_p2_short_sans_AG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</a:t>
            </a:r>
          </a:p>
          <a:p>
            <a:pPr marL="514350" indent="-514350"/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ep2d_bold_repos_moco_s3_p2_long_avec_AG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</a:t>
            </a:r>
          </a:p>
          <a:p>
            <a:pPr marL="514350" indent="-514350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ep2d_bold_repos_moco_s3_p2_long_sans_AG</a:t>
            </a:r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ea typeface="ＭＳ Ｐゴシック" panose="020B0600070205080204" pitchFamily="34" charset="-128"/>
              </a:rPr>
              <a:t>MRI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protocol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list</a:t>
            </a:r>
            <a:endParaRPr lang="fr-FR" altLang="fr-FR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29</a:t>
            </a:fld>
            <a:endParaRPr lang="fr-FR" altLang="fr-FR" dirty="0"/>
          </a:p>
        </p:txBody>
      </p:sp>
      <p:sp>
        <p:nvSpPr>
          <p:cNvPr id="18" name="Rectangle 17"/>
          <p:cNvSpPr/>
          <p:nvPr/>
        </p:nvSpPr>
        <p:spPr>
          <a:xfrm>
            <a:off x="4572000" y="155679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US" dirty="0" smtClean="0"/>
              <a:t>4. </a:t>
            </a:r>
            <a:r>
              <a:rPr lang="en-US" dirty="0" err="1" smtClean="0"/>
              <a:t>gre_field_mapping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5. t1_mp2rage_sag_p3_iso</a:t>
            </a:r>
          </a:p>
          <a:p>
            <a:pPr marL="514350" indent="-514350">
              <a:buNone/>
            </a:pPr>
            <a:r>
              <a:rPr lang="en-US" dirty="0" smtClean="0"/>
              <a:t>6. t1_mp2rage_sag_p2_iso_FLAWS_fast</a:t>
            </a:r>
          </a:p>
          <a:p>
            <a:pPr marL="514350" indent="-514350">
              <a:buNone/>
            </a:pPr>
            <a:r>
              <a:rPr lang="en-US" dirty="0" smtClean="0"/>
              <a:t>7. ep2d_diff_mddw_30_p2_s3_b700</a:t>
            </a:r>
          </a:p>
          <a:p>
            <a:pPr marL="514350" indent="-514350">
              <a:buNone/>
            </a:pPr>
            <a:r>
              <a:rPr lang="en-US" dirty="0" smtClean="0"/>
              <a:t>8. ep2d_diff_mddw_64_p2_s3_b1000</a:t>
            </a:r>
          </a:p>
          <a:p>
            <a:pPr marL="514350" indent="-514350">
              <a:buNone/>
            </a:pPr>
            <a:r>
              <a:rPr lang="en-US" dirty="0" smtClean="0"/>
              <a:t>9. ep2d_diff_mddw_64_p2_s3_b2000</a:t>
            </a:r>
          </a:p>
          <a:p>
            <a:pPr marL="514350" indent="-514350">
              <a:buNone/>
            </a:pPr>
            <a:r>
              <a:rPr lang="en-US" dirty="0" smtClean="0"/>
              <a:t>10. t2_space_FLAIR_sag_p3_iso</a:t>
            </a:r>
          </a:p>
          <a:p>
            <a:pPr marL="514350" indent="-514350">
              <a:buNone/>
            </a:pPr>
            <a:r>
              <a:rPr lang="en-US" dirty="0" smtClean="0"/>
              <a:t>11. t2_swi_tra_p3_1.5mm</a:t>
            </a:r>
          </a:p>
          <a:p>
            <a:pPr marL="514350" indent="-514350">
              <a:buNone/>
            </a:pPr>
            <a:r>
              <a:rPr lang="en-US" dirty="0" smtClean="0"/>
              <a:t>12. t2_tse_tra_512_p2</a:t>
            </a:r>
          </a:p>
          <a:p>
            <a:pPr marL="514350" indent="-514350">
              <a:buNone/>
            </a:pPr>
            <a:r>
              <a:rPr lang="en-US" dirty="0" smtClean="0"/>
              <a:t>13. asl_3d_tra_fast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71800" y="64886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fr-FR" dirty="0" smtClean="0">
                <a:solidFill>
                  <a:schemeClr val="accent1"/>
                </a:solidFill>
              </a:rPr>
              <a:t>20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coil</a:t>
            </a:r>
            <a:r>
              <a:rPr lang="fr-FR" dirty="0" smtClean="0">
                <a:solidFill>
                  <a:schemeClr val="accent1"/>
                </a:solidFill>
              </a:rPr>
              <a:t> but </a:t>
            </a:r>
            <a:r>
              <a:rPr lang="fr-FR" dirty="0" err="1" smtClean="0">
                <a:solidFill>
                  <a:schemeClr val="accent1"/>
                </a:solidFill>
              </a:rPr>
              <a:t>also</a:t>
            </a:r>
            <a:r>
              <a:rPr lang="fr-FR" dirty="0" smtClean="0">
                <a:solidFill>
                  <a:schemeClr val="accent1"/>
                </a:solidFill>
              </a:rPr>
              <a:t> possible </a:t>
            </a:r>
            <a:r>
              <a:rPr lang="fr-FR" dirty="0" err="1" smtClean="0">
                <a:solidFill>
                  <a:schemeClr val="accent1"/>
                </a:solidFill>
              </a:rPr>
              <a:t>with</a:t>
            </a:r>
            <a:r>
              <a:rPr lang="fr-FR" dirty="0" smtClean="0">
                <a:solidFill>
                  <a:schemeClr val="accent1"/>
                </a:solidFill>
              </a:rPr>
              <a:t> 64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pic>
        <p:nvPicPr>
          <p:cNvPr id="1027" name="Picture 3" descr="C:\Users\THEMATRIXNEO\Downloads\awv169f4p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8028" y="1124744"/>
            <a:ext cx="4410476" cy="5184576"/>
          </a:xfrm>
          <a:prstGeom prst="rect">
            <a:avLst/>
          </a:prstGeom>
          <a:noFill/>
        </p:spPr>
      </p:pic>
      <p:pic>
        <p:nvPicPr>
          <p:cNvPr id="1028" name="Picture 4" descr="C:\Users\THEMATRIXNEO\Desktop\CME2019\res\awv169f2p-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908720"/>
            <a:ext cx="4608512" cy="522793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9512" y="2492896"/>
            <a:ext cx="2304256" cy="172819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83768" y="4149080"/>
            <a:ext cx="2160240" cy="18002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7664" y="6165304"/>
            <a:ext cx="183223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N-test = 22! </a:t>
            </a:r>
            <a:r>
              <a:rPr kumimoji="0" lang="fr-FR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Why</a:t>
            </a: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60032" y="4293096"/>
            <a:ext cx="360040" cy="1584176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5040052" y="5877272"/>
            <a:ext cx="3729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git\Presentations\PhD-committee-2019\res\EP2D_BOLD_resting-state_Siemens_scanner_sequence_printout-zo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73216"/>
            <a:ext cx="4248472" cy="790990"/>
          </a:xfrm>
          <a:prstGeom prst="rect">
            <a:avLst/>
          </a:prstGeom>
          <a:noFill/>
        </p:spPr>
      </p:pic>
      <p:pic>
        <p:nvPicPr>
          <p:cNvPr id="3074" name="Picture 2" descr="C:\Users\THEMATRIXNEO\Downloads\EP2D_BOLD_resting-state_Siemens_scanner_sequence_print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0"/>
            <a:ext cx="4852726" cy="685953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30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6632"/>
            <a:ext cx="363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Slice </a:t>
            </a:r>
            <a:r>
              <a:rPr lang="fr-FR" sz="2400" dirty="0" err="1" smtClean="0"/>
              <a:t>order</a:t>
            </a:r>
            <a:r>
              <a:rPr lang="fr-FR" sz="2400" dirty="0" smtClean="0"/>
              <a:t>: check in the </a:t>
            </a:r>
            <a:r>
              <a:rPr lang="fr-FR" sz="2400" dirty="0" err="1" smtClean="0"/>
              <a:t>machine’s</a:t>
            </a:r>
            <a:r>
              <a:rPr lang="fr-FR" sz="2400" dirty="0" smtClean="0"/>
              <a:t> </a:t>
            </a:r>
            <a:r>
              <a:rPr lang="fr-FR" sz="2400" dirty="0" err="1" smtClean="0"/>
              <a:t>printout</a:t>
            </a:r>
            <a:r>
              <a:rPr lang="fr-FR" sz="2400" dirty="0" smtClean="0"/>
              <a:t>!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3995936" y="6093296"/>
            <a:ext cx="2376264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987824" y="5877272"/>
            <a:ext cx="1008112" cy="39604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67744" y="5949280"/>
            <a:ext cx="57606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55776" y="515719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479715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This « </a:t>
            </a:r>
            <a:r>
              <a:rPr lang="fr-FR" dirty="0" err="1" smtClean="0"/>
              <a:t>interleaved</a:t>
            </a:r>
            <a:r>
              <a:rPr lang="fr-FR" dirty="0" smtClean="0"/>
              <a:t> »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nothing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55776" y="594928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6309320"/>
            <a:ext cx="41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Ascending</a:t>
            </a:r>
            <a:r>
              <a:rPr lang="fr-FR" sz="1400" dirty="0" smtClean="0"/>
              <a:t> = </a:t>
            </a:r>
            <a:r>
              <a:rPr lang="fr-FR" sz="1400" dirty="0" err="1" smtClean="0"/>
              <a:t>sequential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 </a:t>
            </a:r>
            <a:r>
              <a:rPr lang="fr-FR" sz="1400" dirty="0" err="1" smtClean="0"/>
              <a:t>Else</a:t>
            </a:r>
            <a:r>
              <a:rPr lang="fr-FR" sz="1400" dirty="0" smtClean="0"/>
              <a:t>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would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«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 » </a:t>
            </a:r>
            <a:r>
              <a:rPr lang="fr-FR" sz="1400" dirty="0" err="1" smtClean="0"/>
              <a:t>here</a:t>
            </a:r>
            <a:r>
              <a:rPr lang="fr-FR" sz="1400" dirty="0" smtClean="0"/>
              <a:t> for 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/>
              <a:t>Typical</a:t>
            </a:r>
            <a:r>
              <a:rPr lang="fr-FR" sz="3600" dirty="0" smtClean="0"/>
              <a:t> </a:t>
            </a:r>
            <a:r>
              <a:rPr lang="fr-FR" sz="3600" dirty="0" err="1" smtClean="0"/>
              <a:t>fMRI</a:t>
            </a:r>
            <a:r>
              <a:rPr lang="fr-FR" sz="3600" dirty="0" smtClean="0"/>
              <a:t> </a:t>
            </a:r>
            <a:r>
              <a:rPr lang="fr-FR" sz="3600" dirty="0" err="1" smtClean="0"/>
              <a:t>processing</a:t>
            </a:r>
            <a:r>
              <a:rPr lang="fr-FR" sz="3600" dirty="0" smtClean="0"/>
              <a:t> </a:t>
            </a:r>
            <a:r>
              <a:rPr lang="fr-FR" sz="3600" dirty="0" err="1" smtClean="0"/>
              <a:t>steps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229226" cy="241409"/>
          </a:xfrm>
        </p:spPr>
        <p:txBody>
          <a:bodyPr/>
          <a:lstStyle/>
          <a:p>
            <a:fld id="{E1B353F1-2B7E-4B44-81D0-DC9446FF7657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83568" y="786800"/>
            <a:ext cx="6336704" cy="5882559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Select subjects,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prepare demographics (age, gender, etiology, sedation, etc)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Convert from DICOM to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NIfTI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Exclude bad subjects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(too much motion, artifacts, brain surgery, metallic prosthesis, etc)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T1 reorient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EPI/DTI manual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Slice timing correction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Realignment (motion correction)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Segmentation + Normalization (MNI 152)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Smoothing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Movement correction/rejection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Denoising (PCA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aCompCorr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ICA, etc.)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endCxn id="8" idx="2"/>
          </p:cNvCxnSpPr>
          <p:nvPr/>
        </p:nvCxnSpPr>
        <p:spPr>
          <a:xfrm>
            <a:off x="755576" y="3595113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-233901" y="185975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Manual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939825" y="4937408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Automatic</a:t>
            </a:r>
            <a:r>
              <a:rPr lang="fr-FR" sz="2400" dirty="0" smtClean="0"/>
              <a:t> (</a:t>
            </a:r>
            <a:r>
              <a:rPr lang="fr-FR" sz="2400" dirty="0" err="1" smtClean="0"/>
              <a:t>mostly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8" name="Right Brace 7"/>
          <p:cNvSpPr/>
          <p:nvPr/>
        </p:nvSpPr>
        <p:spPr>
          <a:xfrm>
            <a:off x="6948264" y="930817"/>
            <a:ext cx="720080" cy="2664296"/>
          </a:xfrm>
          <a:prstGeom prst="rightBrace">
            <a:avLst>
              <a:gd name="adj1" fmla="val 8333"/>
              <a:gd name="adj2" fmla="val 5035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7269705" y="1794913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/>
              <a:t>Takes</a:t>
            </a:r>
            <a:r>
              <a:rPr lang="fr-FR" sz="2000" b="1" dirty="0" smtClean="0"/>
              <a:t> &gt; 90%</a:t>
            </a:r>
          </a:p>
          <a:p>
            <a:pPr algn="ctr"/>
            <a:r>
              <a:rPr lang="fr-FR" sz="2000" b="1" dirty="0" smtClean="0"/>
              <a:t>of the</a:t>
            </a:r>
          </a:p>
          <a:p>
            <a:pPr algn="ctr"/>
            <a:r>
              <a:rPr lang="fr-FR" sz="2000" b="1" dirty="0" err="1" smtClean="0"/>
              <a:t>analysis</a:t>
            </a:r>
            <a:r>
              <a:rPr lang="fr-FR" sz="2000" b="1" dirty="0" smtClean="0"/>
              <a:t> time!</a:t>
            </a:r>
            <a:endParaRPr lang="fr-FR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3568" y="2708920"/>
            <a:ext cx="6336704" cy="86409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3568" y="836712"/>
            <a:ext cx="6336704" cy="187220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allAtOnce"/>
      <p:bldP spid="7" grpId="0" build="allAtOnce"/>
      <p:bldP spid="8" grpId="0" animBg="1"/>
      <p:bldP spid="9" grpId="0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32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-7558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spm_auto_reorient_coregister</a:t>
            </a:r>
            <a:r>
              <a:rPr lang="fr-FR" sz="2400" dirty="0" smtClean="0"/>
              <a:t>:</a:t>
            </a:r>
          </a:p>
          <a:p>
            <a:pPr algn="ctr"/>
            <a:r>
              <a:rPr lang="fr-FR" sz="2400" dirty="0" err="1" smtClean="0"/>
              <a:t>Enhanced</a:t>
            </a:r>
            <a:r>
              <a:rPr lang="fr-FR" sz="2400" dirty="0" smtClean="0"/>
              <a:t> </a:t>
            </a:r>
            <a:r>
              <a:rPr lang="fr-FR" sz="2400" dirty="0" err="1" smtClean="0"/>
              <a:t>automatic</a:t>
            </a:r>
            <a:r>
              <a:rPr lang="fr-FR" sz="2400" dirty="0" smtClean="0"/>
              <a:t> </a:t>
            </a:r>
            <a:r>
              <a:rPr lang="fr-FR" sz="2400" dirty="0" err="1" smtClean="0"/>
              <a:t>reorientation</a:t>
            </a:r>
            <a:r>
              <a:rPr lang="fr-FR" sz="2400" dirty="0" smtClean="0"/>
              <a:t> and coregistration</a:t>
            </a:r>
          </a:p>
          <a:p>
            <a:pPr algn="ctr"/>
            <a:r>
              <a:rPr lang="fr-FR" sz="2400" dirty="0" smtClean="0"/>
              <a:t>on </a:t>
            </a:r>
            <a:r>
              <a:rPr lang="fr-FR" sz="2400" dirty="0" err="1" smtClean="0"/>
              <a:t>brain</a:t>
            </a:r>
            <a:r>
              <a:rPr lang="fr-FR" sz="2400" dirty="0" smtClean="0"/>
              <a:t> </a:t>
            </a:r>
            <a:r>
              <a:rPr lang="fr-FR" sz="2400" dirty="0" err="1" smtClean="0"/>
              <a:t>damaged</a:t>
            </a:r>
            <a:r>
              <a:rPr lang="fr-FR" sz="2400" dirty="0" smtClean="0"/>
              <a:t> patients </a:t>
            </a:r>
            <a:r>
              <a:rPr lang="fr-FR" sz="2400" dirty="0" err="1" smtClean="0"/>
              <a:t>with</a:t>
            </a:r>
            <a:r>
              <a:rPr lang="fr-FR" sz="2400" dirty="0" smtClean="0"/>
              <a:t> SPM12</a:t>
            </a:r>
            <a:endParaRPr lang="fr-FR" sz="2400" dirty="0"/>
          </a:p>
        </p:txBody>
      </p:sp>
      <p:pic>
        <p:nvPicPr>
          <p:cNvPr id="6146" name="Picture 2" descr="C:\git\Presentations\PhD-committee-2019\res\autoreorient.png"/>
          <p:cNvPicPr>
            <a:picLocks noChangeAspect="1" noChangeArrowheads="1"/>
          </p:cNvPicPr>
          <p:nvPr/>
        </p:nvPicPr>
        <p:blipFill>
          <a:blip r:embed="rId3" cstate="print"/>
          <a:srcRect t="1667"/>
          <a:stretch>
            <a:fillRect/>
          </a:stretch>
        </p:blipFill>
        <p:spPr bwMode="auto">
          <a:xfrm>
            <a:off x="1835115" y="1124744"/>
            <a:ext cx="5401181" cy="53544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0169" y="5437673"/>
            <a:ext cx="3544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/>
              <a:buChar char="à"/>
            </a:pPr>
            <a:r>
              <a:rPr lang="fr-FR" sz="2400" b="1" dirty="0" smtClean="0">
                <a:sym typeface="Wingdings" pitchFamily="2" charset="2"/>
              </a:rPr>
              <a:t>94% </a:t>
            </a:r>
            <a:r>
              <a:rPr lang="fr-FR" sz="2400" b="1" dirty="0" err="1" smtClean="0">
                <a:sym typeface="Wingdings" pitchFamily="2" charset="2"/>
              </a:rPr>
              <a:t>success</a:t>
            </a:r>
            <a:r>
              <a:rPr lang="fr-FR" sz="2400" b="1" dirty="0" smtClean="0">
                <a:sym typeface="Wingdings" pitchFamily="2" charset="2"/>
              </a:rPr>
              <a:t> rate</a:t>
            </a:r>
          </a:p>
          <a:p>
            <a:r>
              <a:rPr lang="fr-FR" dirty="0" smtClean="0">
                <a:sym typeface="Wingdings" pitchFamily="2" charset="2"/>
              </a:rPr>
              <a:t>(11 </a:t>
            </a:r>
            <a:r>
              <a:rPr lang="fr-FR" dirty="0" err="1" smtClean="0">
                <a:sym typeface="Wingdings" pitchFamily="2" charset="2"/>
              </a:rPr>
              <a:t>totally</a:t>
            </a:r>
            <a:r>
              <a:rPr lang="fr-FR" dirty="0" smtClean="0">
                <a:sym typeface="Wingdings" pitchFamily="2" charset="2"/>
              </a:rPr>
              <a:t> off, 17 </a:t>
            </a:r>
            <a:r>
              <a:rPr lang="fr-FR" dirty="0" err="1" smtClean="0">
                <a:sym typeface="Wingdings" pitchFamily="2" charset="2"/>
              </a:rPr>
              <a:t>slightly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>
                <a:sym typeface="Wingdings" pitchFamily="2" charset="2"/>
              </a:rPr>
              <a:t>over </a:t>
            </a:r>
            <a:r>
              <a:rPr lang="fr-FR" dirty="0" smtClean="0"/>
              <a:t>434 sessions, 410 </a:t>
            </a:r>
            <a:r>
              <a:rPr lang="fr-FR" dirty="0" err="1" smtClean="0"/>
              <a:t>subjects</a:t>
            </a:r>
            <a:r>
              <a:rPr lang="fr-FR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1640" y="645333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hlinkClick r:id="rId4"/>
              </a:rPr>
              <a:t>https://github.com/lrq3000/spm_auto_reorient_coregister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33</a:t>
            </a:fld>
            <a:endParaRPr lang="fr-FR">
              <a:solidFill>
                <a:schemeClr val="bg2"/>
              </a:solidFill>
            </a:endParaRPr>
          </a:p>
        </p:txBody>
      </p:sp>
      <p:pic>
        <p:nvPicPr>
          <p:cNvPr id="7170" name="Picture 2" descr="C:\git\Presentations\PhD-committee-2019\res\coreg-extre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6940" y="188640"/>
            <a:ext cx="4305300" cy="6203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34</a:t>
            </a:fld>
            <a:endParaRPr lang="fr-FR" alt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348880"/>
            <a:ext cx="931403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35</a:t>
            </a:fld>
            <a:endParaRPr lang="fr-FR" alt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442325" cy="454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shell</a:t>
            </a:r>
            <a:r>
              <a:rPr lang="fr-FR" dirty="0" smtClean="0"/>
              <a:t> DTI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36</a:t>
            </a:fld>
            <a:endParaRPr lang="fr-FR" alt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908720"/>
            <a:ext cx="8928992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A 30 min </a:t>
            </a:r>
            <a:r>
              <a:rPr lang="fr-FR" sz="3200" dirty="0" err="1" smtClean="0"/>
              <a:t>cutting</a:t>
            </a:r>
            <a:r>
              <a:rPr lang="fr-FR" sz="3200" dirty="0" smtClean="0"/>
              <a:t>-</a:t>
            </a:r>
            <a:r>
              <a:rPr lang="fr-FR" sz="3200" dirty="0" err="1" smtClean="0"/>
              <a:t>edge</a:t>
            </a:r>
            <a:r>
              <a:rPr lang="fr-FR" sz="3200" dirty="0" smtClean="0"/>
              <a:t> MRI </a:t>
            </a:r>
            <a:r>
              <a:rPr lang="fr-FR" sz="3200" dirty="0" err="1" smtClean="0"/>
              <a:t>protocol</a:t>
            </a:r>
            <a:r>
              <a:rPr lang="fr-FR" sz="3200" dirty="0" smtClean="0"/>
              <a:t/>
            </a:r>
            <a:br>
              <a:rPr lang="fr-FR" sz="3200" dirty="0" smtClean="0"/>
            </a:br>
            <a:r>
              <a:rPr lang="fr-FR" sz="1800" dirty="0" smtClean="0"/>
              <a:t>(20-</a:t>
            </a:r>
            <a:r>
              <a:rPr lang="fr-FR" sz="1800" dirty="0" err="1" smtClean="0"/>
              <a:t>channel</a:t>
            </a:r>
            <a:r>
              <a:rPr lang="fr-FR" sz="1800" dirty="0" smtClean="0"/>
              <a:t> </a:t>
            </a:r>
            <a:r>
              <a:rPr lang="fr-FR" sz="1800" dirty="0" err="1" smtClean="0"/>
              <a:t>coil</a:t>
            </a:r>
            <a:r>
              <a:rPr lang="fr-FR" sz="1800" dirty="0" smtClean="0"/>
              <a:t>)</a:t>
            </a:r>
            <a:endParaRPr lang="fr-FR" altLang="fr-FR" sz="3200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37</a:t>
            </a:fld>
            <a:endParaRPr lang="fr-FR" altLang="fr-FR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1196752"/>
            <a:ext cx="838842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pic>
        <p:nvPicPr>
          <p:cNvPr id="1027" name="Picture 3" descr="C:\Users\Stephen\Desktop\ieauieau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62556"/>
            <a:ext cx="1944216" cy="5595444"/>
          </a:xfrm>
          <a:prstGeom prst="rect">
            <a:avLst/>
          </a:prstGeom>
          <a:noFill/>
        </p:spPr>
      </p:pic>
      <p:sp>
        <p:nvSpPr>
          <p:cNvPr id="17" name="Right Brace 16"/>
          <p:cNvSpPr/>
          <p:nvPr/>
        </p:nvSpPr>
        <p:spPr>
          <a:xfrm>
            <a:off x="2699792" y="1268760"/>
            <a:ext cx="360040" cy="108012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2699792" y="2348880"/>
            <a:ext cx="360040" cy="64807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2699792" y="3068960"/>
            <a:ext cx="360040" cy="3789040"/>
          </a:xfrm>
          <a:prstGeom prst="rightBrace">
            <a:avLst>
              <a:gd name="adj1" fmla="val 8333"/>
              <a:gd name="adj2" fmla="val 495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9832" y="1148551"/>
            <a:ext cx="608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Short BOLD 3min47: Non-</a:t>
            </a:r>
            <a:r>
              <a:rPr lang="fr-FR" sz="1400" dirty="0" err="1" smtClean="0"/>
              <a:t>sedated</a:t>
            </a:r>
            <a:r>
              <a:rPr lang="fr-FR" sz="1400" dirty="0" smtClean="0"/>
              <a:t>! (</a:t>
            </a:r>
            <a:r>
              <a:rPr lang="fr-FR" sz="1400" dirty="0" err="1" smtClean="0"/>
              <a:t>except</a:t>
            </a:r>
            <a:r>
              <a:rPr lang="fr-FR" sz="1400" dirty="0" smtClean="0"/>
              <a:t> if </a:t>
            </a:r>
            <a:r>
              <a:rPr lang="fr-FR" sz="1400" dirty="0" err="1" smtClean="0"/>
              <a:t>really</a:t>
            </a:r>
            <a:r>
              <a:rPr lang="fr-FR" sz="1400" dirty="0" smtClean="0"/>
              <a:t> </a:t>
            </a:r>
            <a:r>
              <a:rPr lang="fr-FR" sz="1400" dirty="0" err="1" smtClean="0"/>
              <a:t>problematic</a:t>
            </a:r>
            <a:r>
              <a:rPr lang="fr-FR" sz="1400" dirty="0" smtClean="0"/>
              <a:t> patient)</a:t>
            </a:r>
          </a:p>
          <a:p>
            <a:r>
              <a:rPr lang="fr-FR" sz="1400" dirty="0" err="1" smtClean="0"/>
              <a:t>Better</a:t>
            </a:r>
            <a:r>
              <a:rPr lang="fr-FR" sz="1400" dirty="0" smtClean="0"/>
              <a:t> have motion </a:t>
            </a:r>
            <a:r>
              <a:rPr lang="fr-FR" sz="1400" dirty="0" err="1" smtClean="0"/>
              <a:t>than</a:t>
            </a:r>
            <a:r>
              <a:rPr lang="fr-FR" sz="1400" dirty="0" smtClean="0"/>
              <a:t>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 (</a:t>
            </a:r>
            <a:r>
              <a:rPr lang="fr-FR" sz="1400" dirty="0" err="1" smtClean="0"/>
              <a:t>we</a:t>
            </a:r>
            <a:r>
              <a:rPr lang="fr-FR" sz="1400" dirty="0" smtClean="0"/>
              <a:t> </a:t>
            </a:r>
            <a:r>
              <a:rPr lang="fr-FR" sz="1400" dirty="0" err="1" smtClean="0"/>
              <a:t>can</a:t>
            </a:r>
            <a:r>
              <a:rPr lang="fr-FR" sz="1400" dirty="0" smtClean="0"/>
              <a:t> correct motion, but not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9832" y="2483604"/>
            <a:ext cx="395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Might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sedated</a:t>
            </a:r>
            <a:r>
              <a:rPr lang="fr-FR" sz="1400" dirty="0" smtClean="0"/>
              <a:t> if </a:t>
            </a:r>
            <a:r>
              <a:rPr lang="fr-FR" sz="1400" dirty="0" err="1" smtClean="0"/>
              <a:t>necessary</a:t>
            </a:r>
            <a:r>
              <a:rPr lang="fr-FR" sz="1400" dirty="0" smtClean="0"/>
              <a:t>, but </a:t>
            </a:r>
            <a:r>
              <a:rPr lang="fr-FR" sz="1400" dirty="0" err="1" smtClean="0"/>
              <a:t>please</a:t>
            </a:r>
            <a:r>
              <a:rPr lang="fr-FR" sz="1400" dirty="0" smtClean="0"/>
              <a:t> </a:t>
            </a:r>
            <a:r>
              <a:rPr lang="fr-FR" sz="1400" dirty="0" err="1" smtClean="0"/>
              <a:t>avoid</a:t>
            </a:r>
            <a:endParaRPr lang="fr-F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9832" y="3068960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Structural: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 OK!</a:t>
            </a:r>
            <a:endParaRPr lang="fr-FR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683568" y="170080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ounded Rectangle 27"/>
          <p:cNvSpPr/>
          <p:nvPr/>
        </p:nvSpPr>
        <p:spPr>
          <a:xfrm>
            <a:off x="683568" y="242088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/>
          <p:cNvSpPr txBox="1"/>
          <p:nvPr/>
        </p:nvSpPr>
        <p:spPr>
          <a:xfrm>
            <a:off x="4571999" y="3501008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Note: If </a:t>
            </a:r>
            <a:r>
              <a:rPr lang="fr-FR" sz="1200" dirty="0" err="1" smtClean="0"/>
              <a:t>sedated</a:t>
            </a:r>
            <a:r>
              <a:rPr lang="fr-FR" sz="1200" dirty="0" smtClean="0"/>
              <a:t>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choose</a:t>
            </a:r>
            <a:r>
              <a:rPr lang="fr-FR" sz="1200" dirty="0" smtClean="0"/>
              <a:t> « </a:t>
            </a:r>
            <a:r>
              <a:rPr lang="fr-FR" sz="1200" dirty="0" err="1" smtClean="0"/>
              <a:t>yes</a:t>
            </a:r>
            <a:r>
              <a:rPr lang="fr-FR" sz="1200" dirty="0" smtClean="0"/>
              <a:t> » in the boxes </a:t>
            </a:r>
            <a:r>
              <a:rPr lang="fr-FR" sz="1200" dirty="0" err="1" smtClean="0"/>
              <a:t>highlighted</a:t>
            </a:r>
            <a:r>
              <a:rPr lang="fr-FR" sz="1200" dirty="0" smtClean="0"/>
              <a:t> </a:t>
            </a:r>
            <a:r>
              <a:rPr lang="fr-FR" sz="1200" dirty="0" err="1" smtClean="0"/>
              <a:t>here</a:t>
            </a:r>
            <a:r>
              <a:rPr lang="fr-FR" sz="1200" dirty="0" smtClean="0"/>
              <a:t> in </a:t>
            </a:r>
            <a:r>
              <a:rPr lang="fr-FR" sz="1200" dirty="0" err="1" smtClean="0"/>
              <a:t>red</a:t>
            </a:r>
            <a:r>
              <a:rPr lang="fr-FR" sz="1200" dirty="0" smtClean="0"/>
              <a:t>.</a:t>
            </a:r>
          </a:p>
          <a:p>
            <a:r>
              <a:rPr lang="fr-FR" sz="1200" dirty="0" err="1" smtClean="0"/>
              <a:t>Please</a:t>
            </a:r>
            <a:r>
              <a:rPr lang="fr-FR" sz="1200" dirty="0" smtClean="0"/>
              <a:t> do not </a:t>
            </a:r>
            <a:r>
              <a:rPr lang="fr-FR" sz="1200" dirty="0" err="1" smtClean="0"/>
              <a:t>delete</a:t>
            </a:r>
            <a:r>
              <a:rPr lang="fr-FR" sz="1200" dirty="0" smtClean="0"/>
              <a:t> or replace </a:t>
            </a:r>
            <a:r>
              <a:rPr lang="fr-FR" sz="1200" dirty="0" err="1" smtClean="0"/>
              <a:t>any</a:t>
            </a:r>
            <a:r>
              <a:rPr lang="fr-FR" sz="1200" dirty="0" smtClean="0"/>
              <a:t> 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!</a:t>
            </a:r>
          </a:p>
          <a:p>
            <a:r>
              <a:rPr lang="fr-FR" sz="1200" dirty="0" smtClean="0"/>
              <a:t>(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 </a:t>
            </a:r>
            <a:r>
              <a:rPr lang="fr-FR" sz="1200" dirty="0" err="1" smtClean="0"/>
              <a:t>name</a:t>
            </a:r>
            <a:r>
              <a:rPr lang="fr-FR" sz="1200" dirty="0" smtClean="0"/>
              <a:t> </a:t>
            </a:r>
            <a:r>
              <a:rPr lang="fr-FR" sz="1200" dirty="0" err="1" smtClean="0"/>
              <a:t>will</a:t>
            </a:r>
            <a:r>
              <a:rPr lang="fr-FR" sz="1200" dirty="0" smtClean="0"/>
              <a:t> change </a:t>
            </a:r>
            <a:r>
              <a:rPr lang="fr-FR" sz="1200" dirty="0" err="1" smtClean="0"/>
              <a:t>according</a:t>
            </a:r>
            <a:r>
              <a:rPr lang="fr-FR" sz="1200" dirty="0" smtClean="0"/>
              <a:t> to </a:t>
            </a:r>
            <a:r>
              <a:rPr lang="fr-FR" sz="1200" dirty="0" err="1" smtClean="0"/>
              <a:t>sedation</a:t>
            </a:r>
            <a:r>
              <a:rPr lang="fr-FR" sz="1200" dirty="0" smtClean="0"/>
              <a:t> </a:t>
            </a:r>
            <a:r>
              <a:rPr lang="fr-FR" sz="1200" dirty="0" err="1" smtClean="0"/>
              <a:t>decision</a:t>
            </a:r>
            <a:r>
              <a:rPr lang="fr-FR" sz="1200" dirty="0" smtClean="0"/>
              <a:t> set </a:t>
            </a:r>
            <a:r>
              <a:rPr lang="fr-FR" sz="1200" dirty="0" err="1" smtClean="0"/>
              <a:t>here</a:t>
            </a:r>
            <a:r>
              <a:rPr lang="fr-FR" sz="1200" dirty="0" smtClean="0"/>
              <a:t>)</a:t>
            </a: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 flipV="1">
            <a:off x="1763689" y="2708920"/>
            <a:ext cx="2808310" cy="12999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67944" y="5085184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Note2: 3 DTI </a:t>
            </a:r>
            <a:r>
              <a:rPr lang="fr-FR" sz="1200" dirty="0" err="1" smtClean="0"/>
              <a:t>sequences</a:t>
            </a:r>
            <a:r>
              <a:rPr lang="fr-FR" sz="1200" dirty="0" smtClean="0"/>
              <a:t> go </a:t>
            </a:r>
            <a:r>
              <a:rPr lang="fr-FR" sz="1200" dirty="0" err="1" smtClean="0"/>
              <a:t>together</a:t>
            </a:r>
            <a:r>
              <a:rPr lang="fr-FR" sz="1200" dirty="0" smtClean="0"/>
              <a:t> ALWAYS!</a:t>
            </a:r>
          </a:p>
          <a:p>
            <a:r>
              <a:rPr lang="fr-FR" sz="1200" dirty="0" smtClean="0"/>
              <a:t>If </a:t>
            </a:r>
            <a:r>
              <a:rPr lang="fr-FR" sz="1200" dirty="0" err="1" smtClean="0"/>
              <a:t>you</a:t>
            </a:r>
            <a:r>
              <a:rPr lang="fr-FR" sz="1200" dirty="0" smtClean="0"/>
              <a:t> </a:t>
            </a:r>
            <a:r>
              <a:rPr lang="fr-FR" sz="1200" dirty="0" err="1" smtClean="0"/>
              <a:t>need</a:t>
            </a:r>
            <a:r>
              <a:rPr lang="fr-FR" sz="1200" dirty="0" smtClean="0"/>
              <a:t> to </a:t>
            </a:r>
            <a:r>
              <a:rPr lang="fr-FR" sz="1200" dirty="0" err="1" smtClean="0"/>
              <a:t>redo</a:t>
            </a:r>
            <a:r>
              <a:rPr lang="fr-FR" sz="1200" dirty="0" smtClean="0"/>
              <a:t> DTI,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redo</a:t>
            </a:r>
            <a:r>
              <a:rPr lang="fr-FR" sz="1200" dirty="0" smtClean="0"/>
              <a:t> </a:t>
            </a:r>
            <a:r>
              <a:rPr lang="fr-FR" sz="1200" dirty="0" err="1" smtClean="0"/>
              <a:t>them</a:t>
            </a:r>
            <a:r>
              <a:rPr lang="fr-FR" sz="1200" dirty="0" smtClean="0"/>
              <a:t> all!</a:t>
            </a:r>
            <a:endParaRPr lang="fr-FR" sz="1200" dirty="0"/>
          </a:p>
        </p:txBody>
      </p:sp>
      <p:cxnSp>
        <p:nvCxnSpPr>
          <p:cNvPr id="36" name="Straight Arrow Connector 35"/>
          <p:cNvCxnSpPr>
            <a:stCxn id="33" idx="1"/>
          </p:cNvCxnSpPr>
          <p:nvPr/>
        </p:nvCxnSpPr>
        <p:spPr>
          <a:xfrm flipH="1" flipV="1">
            <a:off x="2771800" y="4725144"/>
            <a:ext cx="1296144" cy="590873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83568" y="4077072"/>
            <a:ext cx="2016224" cy="1080120"/>
          </a:xfrm>
          <a:prstGeom prst="roundRect">
            <a:avLst/>
          </a:prstGeom>
          <a:noFill/>
          <a:ln>
            <a:solidFill>
              <a:srgbClr val="20E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/>
          <p:cNvSpPr txBox="1"/>
          <p:nvPr/>
        </p:nvSpPr>
        <p:spPr>
          <a:xfrm>
            <a:off x="3419872" y="5877272"/>
            <a:ext cx="565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All </a:t>
            </a:r>
            <a:r>
              <a:rPr lang="fr-FR" sz="1600" dirty="0" err="1" smtClean="0"/>
              <a:t>sequences</a:t>
            </a:r>
            <a:r>
              <a:rPr lang="fr-FR" sz="1600" dirty="0" smtClean="0"/>
              <a:t>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implemented</a:t>
            </a:r>
            <a:r>
              <a:rPr lang="fr-FR" sz="1600" dirty="0" smtClean="0"/>
              <a:t> on </a:t>
            </a:r>
            <a:r>
              <a:rPr lang="fr-FR" sz="1600" dirty="0" err="1" smtClean="0"/>
              <a:t>any</a:t>
            </a:r>
            <a:r>
              <a:rPr lang="fr-FR" sz="1600" dirty="0" smtClean="0"/>
              <a:t> 3T Siemens</a:t>
            </a:r>
          </a:p>
          <a:p>
            <a:pPr algn="ctr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multiband</a:t>
            </a:r>
            <a:r>
              <a:rPr lang="fr-FR" sz="1600" dirty="0" smtClean="0"/>
              <a:t> and MP2RAGE (multi-</a:t>
            </a:r>
            <a:r>
              <a:rPr lang="fr-FR" sz="1600" dirty="0" err="1" smtClean="0"/>
              <a:t>echo</a:t>
            </a:r>
            <a:r>
              <a:rPr lang="fr-FR" sz="1600" dirty="0" smtClean="0"/>
              <a:t> T1) support (</a:t>
            </a:r>
            <a:r>
              <a:rPr lang="fr-FR" sz="1600" dirty="0" err="1" smtClean="0"/>
              <a:t>here</a:t>
            </a:r>
            <a:r>
              <a:rPr lang="fr-FR" sz="1600" dirty="0" smtClean="0"/>
              <a:t> Vida)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475656" y="6608385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spc="-60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UN - World Population Ageing 2017 highlights</a:t>
            </a:r>
            <a:endParaRPr lang="fr-BE" sz="1200" spc="-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THEMATRIXNEO\Desktop\CME2019\res\health-spending-evolutio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908720"/>
            <a:ext cx="5472608" cy="3016829"/>
          </a:xfrm>
          <a:prstGeom prst="rect">
            <a:avLst/>
          </a:prstGeom>
          <a:noFill/>
        </p:spPr>
      </p:pic>
      <p:pic>
        <p:nvPicPr>
          <p:cNvPr id="2052" name="Picture 4" descr="C:\Users\THEMATRIXNEO\Desktop\CME2019\res\population-evolution-by-broad-age-grou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77680"/>
            <a:ext cx="5328592" cy="264795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-36512" y="6597352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OECD Data 2019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rgbClr val="00707F"/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9992" y="6608385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Luke Allen, Conversation, 2015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4869160"/>
            <a:ext cx="17636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Fee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-for-service,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Diagnosis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related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-group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payment</a:t>
            </a:r>
            <a:r>
              <a:rPr lang="fr-FR" sz="1600" baseline="300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[4]</a:t>
            </a:r>
            <a:endParaRPr kumimoji="0" lang="fr-FR" sz="1600" b="0" i="0" u="none" strike="noStrike" cap="none" spc="0" normalizeH="0" baseline="3000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00135" y="6608385"/>
            <a:ext cx="1704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KCE Report 302Cs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3717032"/>
            <a:ext cx="210794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2. Motion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lang="fr-FR" sz="32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Sedation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3074" name="Picture 2" descr="C:\Users\THEMATRIXNEO\Downloads\room-44084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052736"/>
            <a:ext cx="1605908" cy="2101875"/>
          </a:xfrm>
          <a:prstGeom prst="rect">
            <a:avLst/>
          </a:prstGeom>
          <a:noFill/>
        </p:spPr>
      </p:pic>
      <p:pic>
        <p:nvPicPr>
          <p:cNvPr id="3075" name="Picture 3" descr="C:\Users\THEMATRIXNEO\Downloads\slipping-98713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060848"/>
            <a:ext cx="3902075" cy="39020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84168" y="1721713"/>
            <a:ext cx="285013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Healthy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volunteers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cognitively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autonomous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3809946"/>
            <a:ext cx="25776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Patients: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uncontrolling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non-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discomfort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monitoring vital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parameters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6044128"/>
            <a:ext cx="648072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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Overcome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limitations by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optimizing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acquisition?</a:t>
            </a: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5043953"/>
            <a:ext cx="66247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Admitted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     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With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MRI       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Analyzable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Non-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sedated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5453027"/>
            <a:ext cx="88924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Over 10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years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(%):    676 (100%)      465 (69%)       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256 (38%)     ~110 (16%)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/>
          <a:srcRect t="56715" r="79605"/>
          <a:stretch>
            <a:fillRect/>
          </a:stretch>
        </p:blipFill>
        <p:spPr bwMode="auto">
          <a:xfrm>
            <a:off x="5868144" y="1124744"/>
            <a:ext cx="3240360" cy="325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51520" y="285728"/>
            <a:ext cx="8712968" cy="92869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 30 min </a:t>
            </a:r>
            <a:r>
              <a:rPr lang="fr-FR" dirty="0" err="1" smtClean="0">
                <a:solidFill>
                  <a:schemeClr val="bg1"/>
                </a:solidFill>
              </a:rPr>
              <a:t>cutting</a:t>
            </a:r>
            <a:r>
              <a:rPr lang="fr-FR" dirty="0" smtClean="0">
                <a:solidFill>
                  <a:schemeClr val="bg1"/>
                </a:solidFill>
              </a:rPr>
              <a:t>-</a:t>
            </a:r>
            <a:r>
              <a:rPr lang="fr-FR" dirty="0" err="1" smtClean="0">
                <a:solidFill>
                  <a:schemeClr val="bg1"/>
                </a:solidFill>
              </a:rPr>
              <a:t>edge</a:t>
            </a:r>
            <a:r>
              <a:rPr lang="fr-FR" dirty="0" smtClean="0">
                <a:solidFill>
                  <a:schemeClr val="bg1"/>
                </a:solidFill>
              </a:rPr>
              <a:t>, motion-</a:t>
            </a:r>
            <a:r>
              <a:rPr lang="fr-FR" dirty="0" err="1" smtClean="0">
                <a:solidFill>
                  <a:schemeClr val="bg1"/>
                </a:solidFill>
              </a:rPr>
              <a:t>resilient</a:t>
            </a:r>
            <a:r>
              <a:rPr lang="fr-FR" dirty="0" smtClean="0">
                <a:solidFill>
                  <a:schemeClr val="bg1"/>
                </a:solidFill>
              </a:rPr>
              <a:t> MRI </a:t>
            </a:r>
            <a:r>
              <a:rPr lang="fr-FR" dirty="0" err="1" smtClean="0">
                <a:solidFill>
                  <a:schemeClr val="bg1"/>
                </a:solidFill>
              </a:rPr>
              <a:t>protocol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64851" y="6536531"/>
            <a:ext cx="243653" cy="241409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/>
                </a:solidFill>
              </a:rPr>
              <a:pPr/>
              <a:t>6</a:t>
            </a:fld>
            <a:endParaRPr lang="fr-FR" sz="16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792" y="908720"/>
            <a:ext cx="376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(20-</a:t>
            </a:r>
            <a:r>
              <a:rPr lang="fr-FR" dirty="0" err="1" smtClean="0">
                <a:solidFill>
                  <a:schemeClr val="bg2"/>
                </a:solidFill>
              </a:rPr>
              <a:t>channel</a:t>
            </a:r>
            <a:r>
              <a:rPr lang="fr-FR" dirty="0" smtClean="0">
                <a:solidFill>
                  <a:schemeClr val="bg2"/>
                </a:solidFill>
              </a:rPr>
              <a:t> </a:t>
            </a:r>
            <a:r>
              <a:rPr lang="fr-FR" dirty="0" err="1" smtClean="0">
                <a:solidFill>
                  <a:schemeClr val="bg2"/>
                </a:solidFill>
              </a:rPr>
              <a:t>coil</a:t>
            </a:r>
            <a:r>
              <a:rPr lang="fr-FR" dirty="0" smtClean="0">
                <a:solidFill>
                  <a:schemeClr val="bg2"/>
                </a:solidFill>
              </a:rPr>
              <a:t>, 3T Siemens Vida)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146" name="Picture 2" descr="C:\Users\THEMATRIXNEO\Desktop\CME2019\res\newmri-fmri-1stlevel-comparison-oldmri-3D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96752"/>
            <a:ext cx="3166393" cy="2820283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3563888" y="3356992"/>
            <a:ext cx="2546820" cy="2852936"/>
            <a:chOff x="827584" y="4005064"/>
            <a:chExt cx="2546820" cy="285293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7584" y="4077072"/>
              <a:ext cx="2546820" cy="2584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50443"/>
            <a:stretch>
              <a:fillRect/>
            </a:stretch>
          </p:blipFill>
          <p:spPr bwMode="auto">
            <a:xfrm>
              <a:off x="1979712" y="4005064"/>
              <a:ext cx="1285689" cy="273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t="50153"/>
            <a:stretch>
              <a:fillRect/>
            </a:stretch>
          </p:blipFill>
          <p:spPr bwMode="auto">
            <a:xfrm>
              <a:off x="827584" y="5435919"/>
              <a:ext cx="2495562" cy="142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107504" y="4005064"/>
            <a:ext cx="31683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bg2"/>
                </a:solidFill>
              </a:rPr>
              <a:t>Sub</a:t>
            </a:r>
            <a:r>
              <a:rPr lang="fr-FR" sz="2800" dirty="0" smtClean="0">
                <a:solidFill>
                  <a:schemeClr val="bg2"/>
                </a:solidFill>
              </a:rPr>
              <a:t>-second BOLD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TR 728ms</a:t>
            </a:r>
            <a:br>
              <a:rPr lang="fr-FR" sz="24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500 vols in 6:13</a:t>
            </a:r>
            <a:endParaRPr lang="fr-FR" sz="24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9705" y="4005064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3-</a:t>
            </a:r>
            <a:r>
              <a:rPr lang="fr-FR" sz="2800" dirty="0" err="1" smtClean="0">
                <a:solidFill>
                  <a:schemeClr val="bg2"/>
                </a:solidFill>
              </a:rPr>
              <a:t>shells</a:t>
            </a:r>
            <a:r>
              <a:rPr lang="fr-FR" sz="2800" dirty="0" smtClean="0">
                <a:solidFill>
                  <a:schemeClr val="bg2"/>
                </a:solidFill>
              </a:rPr>
              <a:t> DWI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13:25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97933" y="2402885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T1 FLAWS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5:02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1720" y="6516052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N=35 (8 test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10 stable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17 patients)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54067"/>
            <a:ext cx="3960440" cy="401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79712" y="2670785"/>
            <a:ext cx="248478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MPRAGE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(inv2)</a:t>
            </a:r>
          </a:p>
          <a:p>
            <a:pPr algn="ctr"/>
            <a:r>
              <a:rPr lang="fr-FR" sz="2800" baseline="30000" dirty="0" smtClean="0">
                <a:solidFill>
                  <a:schemeClr val="bg2"/>
                </a:solidFill>
              </a:rPr>
              <a:t>(structural, 1mm³ iso)</a:t>
            </a:r>
            <a:endParaRPr lang="fr-FR" sz="28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0"/>
            <a:ext cx="3024336" cy="345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3501008"/>
            <a:ext cx="3182926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437112"/>
            <a:ext cx="5666936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fr-FR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Physiological</a:t>
            </a:r>
            <a:r>
              <a:rPr lang="fr-FR" sz="2800" dirty="0" smtClean="0">
                <a:solidFill>
                  <a:schemeClr val="bg2"/>
                </a:solidFill>
              </a:rPr>
              <a:t> segmentation: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No approximation (not </a:t>
            </a:r>
            <a:r>
              <a:rPr lang="fr-FR" sz="2300" dirty="0" err="1" smtClean="0">
                <a:solidFill>
                  <a:schemeClr val="bg2"/>
                </a:solidFill>
              </a:rPr>
              <a:t>computational</a:t>
            </a:r>
            <a:r>
              <a:rPr lang="fr-FR" sz="2300" dirty="0" smtClean="0">
                <a:solidFill>
                  <a:schemeClr val="bg2"/>
                </a:solidFill>
              </a:rPr>
              <a:t>!)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In </a:t>
            </a:r>
            <a:r>
              <a:rPr lang="fr-FR" sz="2300" dirty="0" err="1" smtClean="0">
                <a:solidFill>
                  <a:schemeClr val="bg2"/>
                </a:solidFill>
              </a:rPr>
              <a:t>subject</a:t>
            </a:r>
            <a:r>
              <a:rPr lang="fr-FR" sz="2300" dirty="0" smtClean="0">
                <a:solidFill>
                  <a:schemeClr val="bg2"/>
                </a:solidFill>
              </a:rPr>
              <a:t>-</a:t>
            </a:r>
            <a:r>
              <a:rPr lang="fr-FR" sz="2300" dirty="0" err="1" smtClean="0">
                <a:solidFill>
                  <a:schemeClr val="bg2"/>
                </a:solidFill>
              </a:rPr>
              <a:t>space</a:t>
            </a:r>
            <a:endParaRPr lang="fr-FR" sz="23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Always</a:t>
            </a:r>
            <a:r>
              <a:rPr lang="fr-FR" sz="2300" dirty="0" smtClean="0">
                <a:solidFill>
                  <a:schemeClr val="bg2"/>
                </a:solidFill>
              </a:rPr>
              <a:t> coregistered (</a:t>
            </a:r>
            <a:r>
              <a:rPr lang="fr-FR" sz="2300" dirty="0" err="1" smtClean="0">
                <a:solidFill>
                  <a:schemeClr val="bg2"/>
                </a:solidFill>
              </a:rPr>
              <a:t>even</a:t>
            </a: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with</a:t>
            </a:r>
            <a:r>
              <a:rPr lang="fr-FR" sz="2300" dirty="0" smtClean="0">
                <a:solidFill>
                  <a:schemeClr val="bg2"/>
                </a:solidFill>
              </a:rPr>
              <a:t> motion)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All in 5 min (on 3T), voxel size: 1mm iso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More </a:t>
            </a:r>
            <a:r>
              <a:rPr lang="fr-FR" sz="2300" dirty="0" err="1" smtClean="0">
                <a:solidFill>
                  <a:schemeClr val="bg2"/>
                </a:solidFill>
              </a:rPr>
              <a:t>clinical</a:t>
            </a:r>
            <a:r>
              <a:rPr lang="fr-FR" sz="2300" dirty="0" smtClean="0">
                <a:solidFill>
                  <a:schemeClr val="bg2"/>
                </a:solidFill>
              </a:rPr>
              <a:t> infos (</a:t>
            </a:r>
            <a:r>
              <a:rPr lang="fr-FR" sz="2300" dirty="0" err="1" smtClean="0">
                <a:solidFill>
                  <a:schemeClr val="bg2"/>
                </a:solidFill>
              </a:rPr>
              <a:t>complement</a:t>
            </a:r>
            <a:r>
              <a:rPr lang="fr-FR" sz="2300" dirty="0" smtClean="0">
                <a:solidFill>
                  <a:schemeClr val="bg2"/>
                </a:solidFill>
              </a:rPr>
              <a:t> FLAIR)</a:t>
            </a:r>
            <a:endParaRPr lang="fr-FR" sz="23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0272" y="2276872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White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(uni)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5661248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Grey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(inv1)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6597352"/>
            <a:ext cx="216024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Tanner et al, 2012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0"/>
            <a:ext cx="5440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T1 FLAWS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 </a:t>
            </a:r>
            <a:r>
              <a:rPr lang="fr-FR" sz="2400" dirty="0" err="1" smtClean="0">
                <a:solidFill>
                  <a:schemeClr val="bg2"/>
                </a:solidFill>
              </a:rPr>
              <a:t>produces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simultaneously</a:t>
            </a:r>
            <a:r>
              <a:rPr lang="fr-FR" sz="2400" dirty="0" smtClean="0">
                <a:solidFill>
                  <a:schemeClr val="bg2"/>
                </a:solidFill>
              </a:rPr>
              <a:t>: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7</a:t>
            </a:fld>
            <a:endParaRPr lang="fr-FR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allAtOnce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520" y="0"/>
            <a:ext cx="9218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Our T1 FLAWS </a:t>
            </a:r>
            <a:r>
              <a:rPr lang="fr-FR" sz="2400" dirty="0" err="1" smtClean="0">
                <a:solidFill>
                  <a:schemeClr val="bg2"/>
                </a:solidFill>
              </a:rPr>
              <a:t>enhancements</a:t>
            </a:r>
            <a:r>
              <a:rPr lang="fr-FR" sz="2400" dirty="0" smtClean="0">
                <a:solidFill>
                  <a:schemeClr val="bg2"/>
                </a:solidFill>
              </a:rPr>
              <a:t>:          (</a:t>
            </a:r>
            <a:r>
              <a:rPr lang="fr-FR" sz="2400" dirty="0" err="1" smtClean="0">
                <a:solidFill>
                  <a:schemeClr val="bg2"/>
                </a:solidFill>
              </a:rPr>
              <a:t>see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also</a:t>
            </a:r>
            <a:r>
              <a:rPr lang="fr-FR" sz="2400" dirty="0" smtClean="0">
                <a:solidFill>
                  <a:schemeClr val="bg2"/>
                </a:solidFill>
              </a:rPr>
              <a:t> alternatives in 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</a:t>
            </a:r>
            <a:r>
              <a:rPr lang="fr-FR" sz="2400" dirty="0" smtClean="0">
                <a:solidFill>
                  <a:schemeClr val="bg2"/>
                </a:solidFill>
              </a:rPr>
              <a:t>)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8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413460"/>
            <a:ext cx="82089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Wang, Y., Wang, Y., Zhang, Z., </a:t>
            </a:r>
            <a:r>
              <a:rPr lang="en-US" sz="1200" dirty="0" err="1" smtClean="0">
                <a:solidFill>
                  <a:schemeClr val="bg1"/>
                </a:solidFill>
              </a:rPr>
              <a:t>Xiong</a:t>
            </a:r>
            <a:r>
              <a:rPr lang="en-US" sz="1200" dirty="0" smtClean="0">
                <a:solidFill>
                  <a:schemeClr val="bg1"/>
                </a:solidFill>
              </a:rPr>
              <a:t>, Y., Zhang, Q., Yuan, C., &amp; </a:t>
            </a:r>
            <a:r>
              <a:rPr lang="en-US" sz="1200" dirty="0" err="1" smtClean="0">
                <a:solidFill>
                  <a:schemeClr val="bg1"/>
                </a:solidFill>
              </a:rPr>
              <a:t>Guo</a:t>
            </a:r>
            <a:r>
              <a:rPr lang="en-US" sz="1200" dirty="0" smtClean="0">
                <a:solidFill>
                  <a:schemeClr val="bg1"/>
                </a:solidFill>
              </a:rPr>
              <a:t>, H. (2018). </a:t>
            </a:r>
            <a:r>
              <a:rPr lang="en-US" sz="1200" i="1" dirty="0" smtClean="0">
                <a:solidFill>
                  <a:schemeClr val="bg1"/>
                </a:solidFill>
              </a:rPr>
              <a:t>Segmentation of gray matter, white matter, and CSF with fluid and white matter suppression using MP2RAGE. Journal of Magnetic Resonance Imaging.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HEMATRIXNEO\Desktop\CME2019\res2\cme2019\gm-or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3"/>
            <a:ext cx="2520280" cy="3097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43608" y="2420888"/>
            <a:ext cx="1851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min(inv1, inv2)</a:t>
            </a:r>
          </a:p>
        </p:txBody>
      </p:sp>
      <p:pic>
        <p:nvPicPr>
          <p:cNvPr id="4099" name="Picture 3" descr="C:\Users\THEMATRIXNEO\Desktop\CME2019\res2\cme2019\g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48680"/>
            <a:ext cx="2402165" cy="295232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067944" y="2276872"/>
            <a:ext cx="16401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dirty="0" smtClean="0">
                <a:solidFill>
                  <a:schemeClr val="bg2"/>
                </a:solidFill>
              </a:rPr>
              <a:t>(inv1 .* inv2)</a:t>
            </a:r>
            <a:br>
              <a:rPr lang="fr-FR" dirty="0" smtClean="0">
                <a:solidFill>
                  <a:schemeClr val="bg2"/>
                </a:solidFill>
              </a:rPr>
            </a:br>
            <a:r>
              <a:rPr lang="fr-FR" dirty="0" smtClean="0">
                <a:solidFill>
                  <a:schemeClr val="bg2"/>
                </a:solidFill>
              </a:rPr>
              <a:t>./ (inv1 + inv2)</a:t>
            </a:r>
          </a:p>
        </p:txBody>
      </p:sp>
      <p:pic>
        <p:nvPicPr>
          <p:cNvPr id="4100" name="Picture 4" descr="C:\Users\THEMATRIXNEO\Desktop\CME2019\res2\cme2019\csf-or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501008"/>
            <a:ext cx="2448272" cy="3008994"/>
          </a:xfrm>
          <a:prstGeom prst="rect">
            <a:avLst/>
          </a:prstGeom>
          <a:noFill/>
        </p:spPr>
      </p:pic>
      <p:pic>
        <p:nvPicPr>
          <p:cNvPr id="4101" name="Picture 5" descr="C:\Users\THEMATRIXNEO\Desktop\CME2019\res2\cme2019\csf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9534" y="3356991"/>
            <a:ext cx="2464594" cy="3029055"/>
          </a:xfrm>
          <a:prstGeom prst="rect">
            <a:avLst/>
          </a:prstGeom>
          <a:noFill/>
        </p:spPr>
      </p:pic>
      <p:pic>
        <p:nvPicPr>
          <p:cNvPr id="4102" name="Picture 6" descr="C:\Users\THEMATRIXNEO\Desktop\CME2019\res2\cme2019\skul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30275" y="548680"/>
            <a:ext cx="2402165" cy="2952328"/>
          </a:xfrm>
          <a:prstGeom prst="rect">
            <a:avLst/>
          </a:prstGeom>
          <a:noFill/>
        </p:spPr>
      </p:pic>
      <p:pic>
        <p:nvPicPr>
          <p:cNvPr id="4103" name="Picture 7" descr="C:\Users\THEMATRIXNEO\Desktop\CME2019\res2\cme2019\wm-noisefre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3339350"/>
            <a:ext cx="2533699" cy="311398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316118" y="5179839"/>
            <a:ext cx="1306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9606" y="5157192"/>
            <a:ext cx="1832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 </a:t>
            </a:r>
            <a:r>
              <a:rPr lang="fr-FR" sz="2000" dirty="0" err="1" smtClean="0">
                <a:solidFill>
                  <a:schemeClr val="bg2"/>
                </a:solidFill>
              </a:rPr>
              <a:t>mIP</a:t>
            </a:r>
            <a:endParaRPr lang="fr-FR" sz="2000" dirty="0" smtClean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1601" y="2420888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bg2"/>
                </a:solidFill>
              </a:rPr>
              <a:t>Skull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.* uni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40309" y="5229200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WM </a:t>
            </a:r>
            <a:r>
              <a:rPr lang="fr-FR" sz="2400" dirty="0" err="1" smtClean="0">
                <a:solidFill>
                  <a:schemeClr val="bg2"/>
                </a:solidFill>
              </a:rPr>
              <a:t>denoised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inv2 .* uni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3357" y="14868"/>
            <a:ext cx="7639172" cy="74983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Sub</a:t>
            </a:r>
            <a:r>
              <a:rPr lang="fr-FR" dirty="0" smtClean="0"/>
              <a:t>-second EPI Bold fMRI</a:t>
            </a:r>
            <a:br>
              <a:rPr lang="fr-FR" dirty="0" smtClean="0"/>
            </a:br>
            <a:r>
              <a:rPr lang="fr-FR" sz="3100" dirty="0" smtClean="0"/>
              <a:t>(728 ms, SMS x3, PI x2, 3mm³ iso)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9512" y="6453336"/>
            <a:ext cx="242888" cy="242887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>
                    <a:lumMod val="50000"/>
                  </a:schemeClr>
                </a:solidFill>
              </a:rPr>
              <a:pPr/>
              <a:t>9</a:t>
            </a:fld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56792"/>
            <a:ext cx="353822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THEMATRIXNEO\Desktop\CME2019\res\newmri-fmri-1stlevel-comparison-oldmri-3D-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635896" y="892167"/>
            <a:ext cx="5125192" cy="596583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7504" y="5081795"/>
            <a:ext cx="3528392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ynamic</a:t>
            </a: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connectivity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Bypass</a:t>
            </a: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HRF (&lt;1.5s)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Motion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resilient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Arial" pitchFamily="34" charset="0"/>
            <a:ea typeface="Helvetica Neue"/>
            <a:cs typeface="Arial" pitchFamily="34" charset="0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Template-GIGA</Template>
  <TotalTime>1677</TotalTime>
  <Words>2738</Words>
  <Application>Microsoft Office PowerPoint</Application>
  <PresentationFormat>On-screen Show (4:3)</PresentationFormat>
  <Paragraphs>336</Paragraphs>
  <Slides>37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Slide 1</vt:lpstr>
      <vt:lpstr>What we do: MRI analyses</vt:lpstr>
      <vt:lpstr>What we do: MRI analyses</vt:lpstr>
      <vt:lpstr>Limitations to sample size</vt:lpstr>
      <vt:lpstr>Limitations to sample size</vt:lpstr>
      <vt:lpstr>A 30 min cutting-edge, motion-resilient MRI protocol</vt:lpstr>
      <vt:lpstr>Slide 7</vt:lpstr>
      <vt:lpstr>Slide 8</vt:lpstr>
      <vt:lpstr>Sub-second EPI Bold fMRI (728 ms, SMS x3, PI x2, 3mm³ iso)</vt:lpstr>
      <vt:lpstr>Slide 10</vt:lpstr>
      <vt:lpstr>Clinical sequences: FLAIR, SWI, T2, ASL</vt:lpstr>
      <vt:lpstr>How did we make it?</vt:lpstr>
      <vt:lpstr>How did we make it? - 2</vt:lpstr>
      <vt:lpstr>Take home message</vt:lpstr>
      <vt:lpstr>Thank you for your attention!</vt:lpstr>
      <vt:lpstr>Bonus slides</vt:lpstr>
      <vt:lpstr>MRI: the time-quality conundrum</vt:lpstr>
      <vt:lpstr>How did we make it?</vt:lpstr>
      <vt:lpstr>How did we make it? - 2</vt:lpstr>
      <vt:lpstr>Inflatable 3D head immobilizer</vt:lpstr>
      <vt:lpstr>Slide 21</vt:lpstr>
      <vt:lpstr>Take home message</vt:lpstr>
      <vt:lpstr>Additional advices</vt:lpstr>
      <vt:lpstr>Additional advices</vt:lpstr>
      <vt:lpstr>About free experimentation</vt:lpstr>
      <vt:lpstr>Clinical T1 FLAWS vs FLAIR</vt:lpstr>
      <vt:lpstr>Clinical T1 FLAWS vs FLAIR</vt:lpstr>
      <vt:lpstr>Clinical T1 FLAWS vs FLAIR</vt:lpstr>
      <vt:lpstr>MRI protocol sequences list</vt:lpstr>
      <vt:lpstr>Slide 30</vt:lpstr>
      <vt:lpstr>Typical fMRI processing steps</vt:lpstr>
      <vt:lpstr>Slide 32</vt:lpstr>
      <vt:lpstr>Slide 33</vt:lpstr>
      <vt:lpstr>QA image example (same subject)</vt:lpstr>
      <vt:lpstr>QA image example (same subject)</vt:lpstr>
      <vt:lpstr>Multi-shell DTI</vt:lpstr>
      <vt:lpstr>A 30 min cutting-edge MRI protocol (20-channel coil)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committee meeting 2019</dc:title>
  <dc:creator>Stephen</dc:creator>
  <cp:lastModifiedBy>Stephen</cp:lastModifiedBy>
  <cp:revision>326</cp:revision>
  <dcterms:created xsi:type="dcterms:W3CDTF">2019-05-27T21:52:32Z</dcterms:created>
  <dcterms:modified xsi:type="dcterms:W3CDTF">2019-09-24T09:55:15Z</dcterms:modified>
</cp:coreProperties>
</file>